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notesMasterIdLst>
    <p:notesMasterId r:id="rId21"/>
  </p:notesMasterIdLst>
  <p:handoutMasterIdLst>
    <p:handoutMasterId r:id="rId22"/>
  </p:handoutMasterIdLst>
  <p:sldIdLst>
    <p:sldId id="256" r:id="rId2"/>
    <p:sldId id="270" r:id="rId3"/>
    <p:sldId id="261" r:id="rId4"/>
    <p:sldId id="276" r:id="rId5"/>
    <p:sldId id="271" r:id="rId6"/>
    <p:sldId id="272" r:id="rId7"/>
    <p:sldId id="259" r:id="rId8"/>
    <p:sldId id="266" r:id="rId9"/>
    <p:sldId id="273" r:id="rId10"/>
    <p:sldId id="274" r:id="rId11"/>
    <p:sldId id="268" r:id="rId12"/>
    <p:sldId id="269" r:id="rId13"/>
    <p:sldId id="260" r:id="rId14"/>
    <p:sldId id="275" r:id="rId15"/>
    <p:sldId id="264" r:id="rId16"/>
    <p:sldId id="265" r:id="rId17"/>
    <p:sldId id="267" r:id="rId18"/>
    <p:sldId id="262" r:id="rId19"/>
    <p:sldId id="263" r:id="rId20"/>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2552"/>
    <p:restoredTop sz="86395"/>
  </p:normalViewPr>
  <p:slideViewPr>
    <p:cSldViewPr snapToGrid="0" snapToObjects="1">
      <p:cViewPr varScale="1">
        <p:scale>
          <a:sx n="130" d="100"/>
          <a:sy n="130" d="100"/>
        </p:scale>
        <p:origin x="424" y="176"/>
      </p:cViewPr>
      <p:guideLst/>
    </p:cSldViewPr>
  </p:slideViewPr>
  <p:outlineViewPr>
    <p:cViewPr>
      <p:scale>
        <a:sx n="33" d="100"/>
        <a:sy n="33" d="100"/>
      </p:scale>
      <p:origin x="0" y="-648"/>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141" d="100"/>
          <a:sy n="141" d="100"/>
        </p:scale>
        <p:origin x="1928"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2581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75EF17F7-6263-2A4A-965F-4497015613F5}" type="datetimeFigureOut">
              <a:rPr kumimoji="1" lang="ja-JP" altLang="en-US" smtClean="0"/>
              <a:t>2019/2/17</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85072-4CE5-B642-BEDE-DD2D511F1D93}" type="slidenum">
              <a:rPr kumimoji="1" lang="ja-JP" altLang="en-US" smtClean="0"/>
              <a:t>‹#›</a:t>
            </a:fld>
            <a:endParaRPr kumimoji="1" lang="ja-JP" altLang="en-US"/>
          </a:p>
        </p:txBody>
      </p:sp>
    </p:spTree>
    <p:extLst>
      <p:ext uri="{BB962C8B-B14F-4D97-AF65-F5344CB8AC3E}">
        <p14:creationId xmlns:p14="http://schemas.microsoft.com/office/powerpoint/2010/main" val="330260013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a:t>
            </a:fld>
            <a:endParaRPr kumimoji="1" lang="ja-JP" altLang="en-US"/>
          </a:p>
        </p:txBody>
      </p:sp>
    </p:spTree>
    <p:extLst>
      <p:ext uri="{BB962C8B-B14F-4D97-AF65-F5344CB8AC3E}">
        <p14:creationId xmlns:p14="http://schemas.microsoft.com/office/powerpoint/2010/main" val="3338101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シミュレーション可能な</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10</a:t>
            </a:fld>
            <a:endParaRPr kumimoji="1" lang="ja-JP" altLang="en-US"/>
          </a:p>
        </p:txBody>
      </p:sp>
    </p:spTree>
    <p:extLst>
      <p:ext uri="{BB962C8B-B14F-4D97-AF65-F5344CB8AC3E}">
        <p14:creationId xmlns:p14="http://schemas.microsoft.com/office/powerpoint/2010/main" val="35739815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11</a:t>
            </a:fld>
            <a:endParaRPr kumimoji="1" lang="ja-JP" altLang="en-US"/>
          </a:p>
        </p:txBody>
      </p:sp>
    </p:spTree>
    <p:extLst>
      <p:ext uri="{BB962C8B-B14F-4D97-AF65-F5344CB8AC3E}">
        <p14:creationId xmlns:p14="http://schemas.microsoft.com/office/powerpoint/2010/main" val="4174444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どれだけ時間が経過してもいずれの車両も移動できない状態</a:t>
            </a:r>
            <a:endParaRPr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12</a:t>
            </a:fld>
            <a:endParaRPr kumimoji="1" lang="ja-JP" altLang="en-US"/>
          </a:p>
        </p:txBody>
      </p:sp>
    </p:spTree>
    <p:extLst>
      <p:ext uri="{BB962C8B-B14F-4D97-AF65-F5344CB8AC3E}">
        <p14:creationId xmlns:p14="http://schemas.microsoft.com/office/powerpoint/2010/main" val="11062051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式のセル。最小性と可能性の説明</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回通過するのにかかる最小時間について検証を行う。交差点の使用権の取得方法は前節と同仕様の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車両は全部で</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台のため単純に考えると</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秒で終わるかと考えられるが，同時通行可能なプロセスもあるため，もう少し少ないと考えられる。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13</a:t>
            </a:fld>
            <a:endParaRPr kumimoji="1" lang="ja-JP" altLang="en-US"/>
          </a:p>
        </p:txBody>
      </p:sp>
    </p:spTree>
    <p:extLst>
      <p:ext uri="{BB962C8B-B14F-4D97-AF65-F5344CB8AC3E}">
        <p14:creationId xmlns:p14="http://schemas.microsoft.com/office/powerpoint/2010/main" val="15567663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と，直進右折左折別の通過時間の計測を行う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14</a:t>
            </a:fld>
            <a:endParaRPr kumimoji="1" lang="ja-JP" altLang="en-US"/>
          </a:p>
        </p:txBody>
      </p:sp>
    </p:spTree>
    <p:extLst>
      <p:ext uri="{BB962C8B-B14F-4D97-AF65-F5344CB8AC3E}">
        <p14:creationId xmlns:p14="http://schemas.microsoft.com/office/powerpoint/2010/main" val="29195069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15</a:t>
            </a:fld>
            <a:endParaRPr kumimoji="1" lang="ja-JP" altLang="en-US"/>
          </a:p>
        </p:txBody>
      </p:sp>
    </p:spTree>
    <p:extLst>
      <p:ext uri="{BB962C8B-B14F-4D97-AF65-F5344CB8AC3E}">
        <p14:creationId xmlns:p14="http://schemas.microsoft.com/office/powerpoint/2010/main" val="15652003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16</a:t>
            </a:fld>
            <a:endParaRPr kumimoji="1" lang="ja-JP" altLang="en-US"/>
          </a:p>
        </p:txBody>
      </p:sp>
    </p:spTree>
    <p:extLst>
      <p:ext uri="{BB962C8B-B14F-4D97-AF65-F5344CB8AC3E}">
        <p14:creationId xmlns:p14="http://schemas.microsoft.com/office/powerpoint/2010/main" val="27977360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ns</a:t>
            </a:r>
            <a:r>
              <a:rPr kumimoji="1" lang="ja-JP" altLang="en-US"/>
              <a:t>が通過しているときに選べるものをひゅう辞する一覧表示</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17</a:t>
            </a:fld>
            <a:endParaRPr kumimoji="1" lang="ja-JP" altLang="en-US"/>
          </a:p>
        </p:txBody>
      </p:sp>
    </p:spTree>
    <p:extLst>
      <p:ext uri="{BB962C8B-B14F-4D97-AF65-F5344CB8AC3E}">
        <p14:creationId xmlns:p14="http://schemas.microsoft.com/office/powerpoint/2010/main" val="29344067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において，システムの動作を表現するシステムモデルを作成する必要がある。ソフトウェア開発のどの段階でモデル検査を活用したいか，もしくは，何をどの程度検証したいかによって，どのような情報をもとにどのようにシステムモデルを作成するかが変わってくる。専用のシステムモデルを入力とするモデル検査を設計モデル検査，ソースプログラムを入力とするモデル検査をプログラムモデル検査と呼ぶ。これらのモデル検査がソフトウェア開発の流れの中での活用例を図に示す。図にはソフトウェアの品質向上のために行われる手順である設計レビュー，コードレビュー，およびテストも挙げた。設計モデル検査は設計レビューを，プログラムモデル検査はコードレビューをそれぞれ補完する位置付け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18</a:t>
            </a:fld>
            <a:endParaRPr kumimoji="1" lang="ja-JP" altLang="en-US"/>
          </a:p>
        </p:txBody>
      </p:sp>
    </p:spTree>
    <p:extLst>
      <p:ext uri="{BB962C8B-B14F-4D97-AF65-F5344CB8AC3E}">
        <p14:creationId xmlns:p14="http://schemas.microsoft.com/office/powerpoint/2010/main" val="32295992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は作成したシステムモデルをの入力を</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ベースにより定義している。このため，作成したシステムモデルが直感的に把握しやすい。入力したシステムモデルに対して，</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ベースでシミュレーション実行とステップ実行が可能である。シミュレーション画面では，各プロセスの現在状態と変数の値，状態遷移図とメッセージシーケンスが表示される。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19</a:t>
            </a:fld>
            <a:endParaRPr kumimoji="1" lang="ja-JP" altLang="en-US"/>
          </a:p>
        </p:txBody>
      </p:sp>
    </p:spTree>
    <p:extLst>
      <p:ext uri="{BB962C8B-B14F-4D97-AF65-F5344CB8AC3E}">
        <p14:creationId xmlns:p14="http://schemas.microsoft.com/office/powerpoint/2010/main" val="4924372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近年，自動運転技術が急速に発達している。自動運転は，搭載される技術によってレベル</a:t>
            </a:r>
            <a:r>
              <a:rPr kumimoji="1" lang="en-US" altLang="ja-JP" dirty="0"/>
              <a:t>1</a:t>
            </a:r>
            <a:r>
              <a:rPr kumimoji="1" lang="ja-JP" altLang="en-US"/>
              <a:t>からレベル</a:t>
            </a:r>
            <a:r>
              <a:rPr kumimoji="1" lang="en-US" altLang="ja-JP" dirty="0"/>
              <a:t>5</a:t>
            </a:r>
            <a:r>
              <a:rPr kumimoji="1" lang="ja-JP" altLang="en-US"/>
              <a:t>までに分けられており，現在，日本国内では，運転者支援を主としたレベル</a:t>
            </a:r>
            <a:r>
              <a:rPr kumimoji="1" lang="en-US" altLang="ja-JP" dirty="0"/>
              <a:t>2</a:t>
            </a:r>
            <a:r>
              <a:rPr kumimoji="1" lang="ja-JP" altLang="en-US"/>
              <a:t>までが市販車に採用されている。今後，高速道路や，限定地域での特定条件下での完全自動運転を行うレベル</a:t>
            </a:r>
            <a:r>
              <a:rPr kumimoji="1" lang="en-US" altLang="ja-JP" dirty="0"/>
              <a:t>4</a:t>
            </a:r>
            <a:r>
              <a:rPr kumimoji="1" lang="ja-JP" altLang="en-US"/>
              <a:t>の車両の普及が目指されている。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a:t>
            </a:fld>
            <a:endParaRPr kumimoji="1" lang="ja-JP" altLang="en-US"/>
          </a:p>
        </p:txBody>
      </p:sp>
    </p:spTree>
    <p:extLst>
      <p:ext uri="{BB962C8B-B14F-4D97-AF65-F5344CB8AC3E}">
        <p14:creationId xmlns:p14="http://schemas.microsoft.com/office/powerpoint/2010/main" val="32693227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自動運転車で構成された都市空間において任意の時刻に利用者が自動運転車に乗降し移動するためには大量の車両が必要となる。</a:t>
            </a: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道路上の車両密度が高くなるため，渋滞やデッドロックが発生することが想定される。したがって，個々の車両だけではなく，自動運転車群が効率的に走行するアルゴリズムが必要となる。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a:t>
            </a:fld>
            <a:endParaRPr kumimoji="1" lang="ja-JP" altLang="en-US"/>
          </a:p>
        </p:txBody>
      </p:sp>
    </p:spTree>
    <p:extLst>
      <p:ext uri="{BB962C8B-B14F-4D97-AF65-F5344CB8AC3E}">
        <p14:creationId xmlns:p14="http://schemas.microsoft.com/office/powerpoint/2010/main" val="1925583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4</a:t>
            </a:fld>
            <a:endParaRPr kumimoji="1" lang="ja-JP" altLang="en-US"/>
          </a:p>
        </p:txBody>
      </p:sp>
    </p:spTree>
    <p:extLst>
      <p:ext uri="{BB962C8B-B14F-4D97-AF65-F5344CB8AC3E}">
        <p14:creationId xmlns:p14="http://schemas.microsoft.com/office/powerpoint/2010/main" val="2439258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a:latin typeface="+mn-ea"/>
                <a:ea typeface="+mn-ea"/>
              </a:rPr>
              <a:t>モデル検査は，システム上で起こり得る状態を網羅的に調べることにより設計の誤りを発見する自動検証手法の一種である。</a:t>
            </a:r>
            <a:r>
              <a:rPr lang="ja-JP" altLang="en-US" sz="2400">
                <a:latin typeface="+mn-ea"/>
                <a:ea typeface="+mn-ea"/>
              </a:rPr>
              <a:t>本研究では，時間オートマトンによる時間制約検証が行えるモデル検査ツール</a:t>
            </a:r>
            <a:r>
              <a:rPr lang="en" altLang="ja-JP" sz="2400" dirty="0">
                <a:latin typeface="+mn-ea"/>
                <a:ea typeface="+mn-ea"/>
              </a:rPr>
              <a:t>UPPAAL</a:t>
            </a:r>
            <a:r>
              <a:rPr lang="ja-JP" altLang="en-US" sz="2400">
                <a:latin typeface="+mn-ea"/>
                <a:ea typeface="+mn-ea"/>
              </a:rPr>
              <a:t>を採用する。</a:t>
            </a:r>
            <a:endParaRPr lang="en-US" altLang="ja-JP" sz="2400" dirty="0">
              <a:latin typeface="+mn-ea"/>
              <a:ea typeface="+mn-ea"/>
            </a:endParaRPr>
          </a:p>
          <a:p>
            <a:pPr lvl="1"/>
            <a:r>
              <a:rPr lang="ja-JP" altLang="en-US" sz="2000">
                <a:latin typeface="+mn-ea"/>
              </a:rPr>
              <a:t>時間制約問題を扱える</a:t>
            </a:r>
          </a:p>
          <a:p>
            <a:pPr lvl="1"/>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r>
              <a:rPr lang="ja-JP" altLang="en-US" sz="2000">
                <a:latin typeface="+mn-ea"/>
              </a:rPr>
              <a:t>検証と</a:t>
            </a:r>
            <a:r>
              <a:rPr lang="en" altLang="ja-JP" sz="2000" dirty="0">
                <a:latin typeface="+mn-ea"/>
              </a:rPr>
              <a:t>GUI</a:t>
            </a:r>
            <a:r>
              <a:rPr lang="ja-JP" altLang="en-US" sz="2000">
                <a:latin typeface="+mn-ea"/>
              </a:rPr>
              <a:t>による反例トレース</a:t>
            </a:r>
          </a:p>
          <a:p>
            <a:pPr lvl="1"/>
            <a:r>
              <a:rPr lang="ja-JP" altLang="en-US" sz="2000">
                <a:latin typeface="+mn-ea"/>
              </a:rPr>
              <a:t>最短時間で違反状態に到達する反例の出力</a:t>
            </a:r>
            <a:endParaRPr lang="en-US" altLang="ja-JP" sz="1200" dirty="0">
              <a:latin typeface="+mn-ea"/>
              <a:ea typeface="+mn-ea"/>
            </a:endParaRP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5</a:t>
            </a:fld>
            <a:endParaRPr kumimoji="1" lang="ja-JP" altLang="en-US"/>
          </a:p>
        </p:txBody>
      </p:sp>
    </p:spTree>
    <p:extLst>
      <p:ext uri="{BB962C8B-B14F-4D97-AF65-F5344CB8AC3E}">
        <p14:creationId xmlns:p14="http://schemas.microsoft.com/office/powerpoint/2010/main" val="3546641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6</a:t>
            </a:fld>
            <a:endParaRPr kumimoji="1" lang="ja-JP" altLang="en-US"/>
          </a:p>
        </p:txBody>
      </p:sp>
    </p:spTree>
    <p:extLst>
      <p:ext uri="{BB962C8B-B14F-4D97-AF65-F5344CB8AC3E}">
        <p14:creationId xmlns:p14="http://schemas.microsoft.com/office/powerpoint/2010/main" val="31859732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地図と時間オートマトンを照らし合わせる</a:t>
            </a:r>
            <a:endParaRPr kumimoji="1" lang="en-US" altLang="ja-JP" dirty="0"/>
          </a:p>
          <a:p>
            <a:r>
              <a:rPr kumimoji="1" lang="ja-JP" altLang="en-US"/>
              <a:t>テンプレートの名前見えるように</a:t>
            </a:r>
            <a:endParaRPr kumimoji="1" lang="en-US" altLang="ja-JP" dirty="0"/>
          </a:p>
          <a:p>
            <a:r>
              <a:rPr kumimoji="1" lang="ja-JP" altLang="en-US"/>
              <a:t>使用権（ロック）の説明</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7</a:t>
            </a:fld>
            <a:endParaRPr kumimoji="1" lang="ja-JP" altLang="en-US"/>
          </a:p>
        </p:txBody>
      </p:sp>
    </p:spTree>
    <p:extLst>
      <p:ext uri="{BB962C8B-B14F-4D97-AF65-F5344CB8AC3E}">
        <p14:creationId xmlns:p14="http://schemas.microsoft.com/office/powerpoint/2010/main" val="4054036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地図絵こっち</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8</a:t>
            </a:fld>
            <a:endParaRPr kumimoji="1" lang="ja-JP" altLang="en-US"/>
          </a:p>
        </p:txBody>
      </p:sp>
    </p:spTree>
    <p:extLst>
      <p:ext uri="{BB962C8B-B14F-4D97-AF65-F5344CB8AC3E}">
        <p14:creationId xmlns:p14="http://schemas.microsoft.com/office/powerpoint/2010/main" val="39318463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UPPAAL</a:t>
            </a:r>
            <a:r>
              <a:rPr kumimoji="1" lang="ja-JP" altLang="en-US" sz="1200"/>
              <a:t>のシミュレーション機能を用いて記述したモデルを確認する。</a:t>
            </a:r>
            <a:r>
              <a:rPr lang="ja-JP" altLang="en-US" sz="1200"/>
              <a:t>初期状態では</a:t>
            </a:r>
            <a:r>
              <a:rPr lang="en-US" altLang="ja-JP" sz="1200" dirty="0"/>
              <a:t>12</a:t>
            </a:r>
            <a:r>
              <a:rPr lang="ja-JP" altLang="en-US" sz="1200"/>
              <a:t>車両全ての遷移が可能</a:t>
            </a:r>
            <a:r>
              <a:rPr kumimoji="1" lang="ja-JP" altLang="en-US" sz="1200"/>
              <a:t>。</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9</a:t>
            </a:fld>
            <a:endParaRPr kumimoji="1" lang="ja-JP" altLang="en-US"/>
          </a:p>
        </p:txBody>
      </p:sp>
    </p:spTree>
    <p:extLst>
      <p:ext uri="{BB962C8B-B14F-4D97-AF65-F5344CB8AC3E}">
        <p14:creationId xmlns:p14="http://schemas.microsoft.com/office/powerpoint/2010/main" val="12536907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Meiryo" panose="020B0604030504040204" pitchFamily="34" charset="-128"/>
                <a:ea typeface="Meiryo" panose="020B0604030504040204" pitchFamily="34"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lvl1pPr>
              <a:defRPr b="0" i="0"/>
            </a:lvl1pPr>
          </a:lstStyle>
          <a:p>
            <a:fld id="{F423AEFF-038D-7E4B-A33D-D6E0F4286BE0}" type="datetime1">
              <a:rPr lang="ja-JP" altLang="en-US" smtClean="0"/>
              <a:t>2019/2/17</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a:xfrm>
            <a:off x="6518910" y="6356350"/>
            <a:ext cx="2057400" cy="365125"/>
          </a:xfrm>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45819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fld id="{500E77A8-C8B5-1A45-9207-747A9BFCF312}" type="datetime1">
              <a:rPr lang="ja-JP" altLang="en-US" smtClean="0"/>
              <a:t>2019/2/17</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084358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fld id="{463BDD7A-038D-5046-91E2-11C3298DD6AD}" type="datetime1">
              <a:rPr lang="ja-JP" altLang="en-US" smtClean="0"/>
              <a:t>2019/2/17</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14572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fld id="{EF10F931-512B-E249-B2BA-36E48E8EF00F}" type="datetime1">
              <a:rPr lang="ja-JP" altLang="en-US" smtClean="0"/>
              <a:t>2019/2/17</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p:txBody>
          <a:bodyPr/>
          <a:lstStyle>
            <a:lvl1pPr>
              <a:defRPr sz="3200"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79978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Meiryo" panose="020B0604030504040204" pitchFamily="34" charset="-128"/>
                <a:ea typeface="Meiryo" panose="020B0604030504040204" pitchFamily="34" charset="-12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fld id="{70C4335E-ECA9-9449-890F-301582D8AA4C}" type="datetime1">
              <a:rPr lang="ja-JP" altLang="en-US" smtClean="0"/>
              <a:t>2019/2/17</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564074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fld id="{8C9D2D5E-1580-BF4C-93ED-D18D938F47D1}" type="datetime1">
              <a:rPr lang="ja-JP" altLang="en-US" smtClean="0"/>
              <a:t>2019/2/17</a:t>
            </a:fld>
            <a:endParaRPr lang="ja-JP" altLang="en-US"/>
          </a:p>
        </p:txBody>
      </p:sp>
      <p:sp>
        <p:nvSpPr>
          <p:cNvPr id="6" name="Footer Placeholder 5"/>
          <p:cNvSpPr>
            <a:spLocks noGrp="1"/>
          </p:cNvSpPr>
          <p:nvPr>
            <p:ph type="ftr" sz="quarter" idx="11"/>
          </p:nvPr>
        </p:nvSpPr>
        <p:spPr/>
        <p:txBody>
          <a:bodyPr/>
          <a:lstStyle>
            <a:lvl1pPr>
              <a:defRPr b="0" i="0"/>
            </a:lvl1pPr>
          </a:lstStyle>
          <a:p>
            <a:endParaRPr lang="ja-JP" altLang="en-US"/>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609953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697056"/>
            <a:ext cx="3868340"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629842" y="2505075"/>
            <a:ext cx="3868340" cy="368458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6" name="Content Placeholder 5"/>
          <p:cNvSpPr>
            <a:spLocks noGrp="1"/>
          </p:cNvSpPr>
          <p:nvPr>
            <p:ph sz="quarter" idx="4"/>
          </p:nvPr>
        </p:nvSpPr>
        <p:spPr>
          <a:xfrm>
            <a:off x="4629150" y="2505075"/>
            <a:ext cx="3887391" cy="3684588"/>
          </a:xfrm>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lvl1pPr>
              <a:defRPr b="0" i="0"/>
            </a:lvl1pPr>
          </a:lstStyle>
          <a:p>
            <a:fld id="{FF04A292-93B9-EF42-8A27-CD47C08202A1}" type="datetime1">
              <a:rPr lang="ja-JP" altLang="en-US" smtClean="0"/>
              <a:t>2019/2/17</a:t>
            </a:fld>
            <a:endParaRPr lang="ja-JP" altLang="en-US"/>
          </a:p>
        </p:txBody>
      </p:sp>
      <p:sp>
        <p:nvSpPr>
          <p:cNvPr id="8" name="Footer Placeholder 7"/>
          <p:cNvSpPr>
            <a:spLocks noGrp="1"/>
          </p:cNvSpPr>
          <p:nvPr>
            <p:ph type="ftr" sz="quarter" idx="11"/>
          </p:nvPr>
        </p:nvSpPr>
        <p:spPr/>
        <p:txBody>
          <a:bodyPr/>
          <a:lstStyle>
            <a:lvl1pPr>
              <a:defRPr b="0" i="0"/>
            </a:lvl1pPr>
          </a:lstStyle>
          <a:p>
            <a:endParaRPr lang="ja-JP" altLang="en-US"/>
          </a:p>
        </p:txBody>
      </p:sp>
      <p:sp>
        <p:nvSpPr>
          <p:cNvPr id="9" name="Slide Number Placeholder 8"/>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241313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lvl1pPr>
              <a:defRPr b="0" i="0"/>
            </a:lvl1pPr>
          </a:lstStyle>
          <a:p>
            <a:fld id="{97A5EAF0-92A4-164A-830A-D46405B5E5E2}" type="datetime1">
              <a:rPr lang="ja-JP" altLang="en-US" smtClean="0"/>
              <a:t>2019/2/17</a:t>
            </a:fld>
            <a:endParaRPr lang="ja-JP" altLang="en-US"/>
          </a:p>
        </p:txBody>
      </p:sp>
      <p:sp>
        <p:nvSpPr>
          <p:cNvPr id="4" name="Footer Placeholder 3"/>
          <p:cNvSpPr>
            <a:spLocks noGrp="1"/>
          </p:cNvSpPr>
          <p:nvPr>
            <p:ph type="ftr" sz="quarter" idx="11"/>
          </p:nvPr>
        </p:nvSpPr>
        <p:spPr/>
        <p:txBody>
          <a:bodyPr/>
          <a:lstStyle>
            <a:lvl1pPr>
              <a:defRPr b="0" i="0"/>
            </a:lvl1pPr>
          </a:lstStyle>
          <a:p>
            <a:endParaRPr lang="ja-JP" altLang="en-US"/>
          </a:p>
        </p:txBody>
      </p:sp>
      <p:sp>
        <p:nvSpPr>
          <p:cNvPr id="5" name="Slide Number Placeholder 4"/>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35823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b="0" i="0"/>
            </a:lvl1pPr>
          </a:lstStyle>
          <a:p>
            <a:fld id="{D991F83F-92E4-9146-911B-9E3612D8ECFA}" type="datetime1">
              <a:rPr lang="ja-JP" altLang="en-US" smtClean="0"/>
              <a:t>2019/2/17</a:t>
            </a:fld>
            <a:endParaRPr lang="ja-JP" altLang="en-US"/>
          </a:p>
        </p:txBody>
      </p:sp>
      <p:sp>
        <p:nvSpPr>
          <p:cNvPr id="3" name="Footer Placeholder 2"/>
          <p:cNvSpPr>
            <a:spLocks noGrp="1"/>
          </p:cNvSpPr>
          <p:nvPr>
            <p:ph type="ftr" sz="quarter" idx="11"/>
          </p:nvPr>
        </p:nvSpPr>
        <p:spPr/>
        <p:txBody>
          <a:bodyPr/>
          <a:lstStyle>
            <a:lvl1pPr>
              <a:defRPr b="0" i="0"/>
            </a:lvl1pPr>
          </a:lstStyle>
          <a:p>
            <a:endParaRPr lang="ja-JP" altLang="en-US"/>
          </a:p>
        </p:txBody>
      </p:sp>
      <p:sp>
        <p:nvSpPr>
          <p:cNvPr id="4" name="Slide Number Placeholder 3"/>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17982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atin typeface="Meiryo" panose="020B0604030504040204" pitchFamily="34" charset="-128"/>
                <a:ea typeface="Meiryo" panose="020B0604030504040204" pitchFamily="34" charset="-128"/>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b="0" i="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fld id="{64845BB9-2B57-8742-9916-3FF743222873}" type="datetime1">
              <a:rPr lang="ja-JP" altLang="en-US" smtClean="0"/>
              <a:t>2019/2/17</a:t>
            </a:fld>
            <a:endParaRPr lang="ja-JP" altLang="en-US"/>
          </a:p>
        </p:txBody>
      </p:sp>
      <p:sp>
        <p:nvSpPr>
          <p:cNvPr id="6" name="Footer Placeholder 5"/>
          <p:cNvSpPr>
            <a:spLocks noGrp="1"/>
          </p:cNvSpPr>
          <p:nvPr>
            <p:ph type="ftr" sz="quarter" idx="11"/>
          </p:nvPr>
        </p:nvSpPr>
        <p:spPr/>
        <p:txBody>
          <a:bodyPr/>
          <a:lstStyle>
            <a:lvl1pPr>
              <a:defRPr b="0" i="0"/>
            </a:lvl1pPr>
          </a:lstStyle>
          <a:p>
            <a:endParaRPr lang="ja-JP" altLang="en-US"/>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576483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b="0" i="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Meiryo" panose="020B0604030504040204" pitchFamily="34" charset="-128"/>
                <a:ea typeface="Meiryo" panose="020B0604030504040204" pitchFamily="34" charset="-12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fld id="{75D2DBCF-6D3F-B547-9370-420433E9BB8A}" type="datetime1">
              <a:rPr lang="ja-JP" altLang="en-US" smtClean="0"/>
              <a:t>2019/2/17</a:t>
            </a:fld>
            <a:endParaRPr lang="ja-JP" altLang="en-US"/>
          </a:p>
        </p:txBody>
      </p:sp>
      <p:sp>
        <p:nvSpPr>
          <p:cNvPr id="6" name="Footer Placeholder 5"/>
          <p:cNvSpPr>
            <a:spLocks noGrp="1"/>
          </p:cNvSpPr>
          <p:nvPr>
            <p:ph type="ftr" sz="quarter" idx="11"/>
          </p:nvPr>
        </p:nvSpPr>
        <p:spPr/>
        <p:txBody>
          <a:bodyPr/>
          <a:lstStyle>
            <a:lvl1pPr>
              <a:defRPr b="0" i="0"/>
            </a:lvl1pPr>
          </a:lstStyle>
          <a:p>
            <a:endParaRPr lang="ja-JP" altLang="en-US"/>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344019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b="0" i="0">
                <a:solidFill>
                  <a:schemeClr val="tx1">
                    <a:tint val="75000"/>
                  </a:schemeClr>
                </a:solidFill>
                <a:latin typeface="Arial Regular"/>
              </a:defRPr>
            </a:lvl1pPr>
          </a:lstStyle>
          <a:p>
            <a:fld id="{F043A63F-E10A-1543-B916-484CCAA4F655}" type="datetime1">
              <a:rPr lang="ja-JP" altLang="en-US" smtClean="0"/>
              <a:t>2019/2/17</a:t>
            </a:fld>
            <a:endParaRPr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b="0" i="0">
                <a:solidFill>
                  <a:schemeClr val="tx1">
                    <a:tint val="75000"/>
                  </a:schemeClr>
                </a:solidFill>
                <a:latin typeface="Arial Regular"/>
              </a:defRPr>
            </a:lvl1pPr>
          </a:lstStyle>
          <a:p>
            <a:endParaRPr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b="0" i="0">
                <a:solidFill>
                  <a:schemeClr val="tx1">
                    <a:tint val="75000"/>
                  </a:schemeClr>
                </a:solidFill>
                <a:latin typeface="Arial Regular"/>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7377637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eiryo" panose="020B0604030504040204" pitchFamily="34" charset="-128"/>
          <a:ea typeface="Meiryo" panose="020B0604030504040204" pitchFamily="34"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b="0" i="0" kern="1200">
          <a:solidFill>
            <a:schemeClr val="tx1"/>
          </a:solidFill>
          <a:latin typeface="Arial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EF1451-5725-1447-9409-842BE6A8628D}"/>
              </a:ext>
            </a:extLst>
          </p:cNvPr>
          <p:cNvSpPr>
            <a:spLocks noGrp="1"/>
          </p:cNvSpPr>
          <p:nvPr>
            <p:ph type="ctrTitle"/>
          </p:nvPr>
        </p:nvSpPr>
        <p:spPr>
          <a:xfrm>
            <a:off x="256032" y="420624"/>
            <a:ext cx="8202168" cy="3089339"/>
          </a:xfrm>
        </p:spPr>
        <p:txBody>
          <a:bodyPr>
            <a:normAutofit/>
          </a:bodyPr>
          <a:lstStyle/>
          <a:p>
            <a:r>
              <a:rPr lang="en" altLang="ja-JP" sz="3600" dirty="0">
                <a:latin typeface="+mj-ea"/>
                <a:ea typeface="+mj-ea"/>
              </a:rPr>
              <a:t>UPPAAL</a:t>
            </a:r>
            <a:r>
              <a:rPr lang="ja-JP" altLang="en-US" sz="3600">
                <a:latin typeface="+mj-ea"/>
                <a:ea typeface="+mj-ea"/>
              </a:rPr>
              <a:t>を用いた自動運転車の</a:t>
            </a:r>
            <a:br>
              <a:rPr lang="en-US" altLang="ja-JP" sz="3600" dirty="0">
                <a:latin typeface="+mj-ea"/>
                <a:ea typeface="+mj-ea"/>
              </a:rPr>
            </a:br>
            <a:r>
              <a:rPr lang="ja-JP" altLang="en-US" sz="3600">
                <a:latin typeface="+mj-ea"/>
                <a:ea typeface="+mj-ea"/>
              </a:rPr>
              <a:t>群制御アルゴリズムのモデル化と検証</a:t>
            </a:r>
            <a:endParaRPr kumimoji="1" lang="ja-JP" altLang="en-US" sz="3600">
              <a:latin typeface="+mj-ea"/>
              <a:ea typeface="+mj-ea"/>
            </a:endParaRPr>
          </a:p>
        </p:txBody>
      </p:sp>
      <p:sp>
        <p:nvSpPr>
          <p:cNvPr id="3" name="字幕 2">
            <a:extLst>
              <a:ext uri="{FF2B5EF4-FFF2-40B4-BE49-F238E27FC236}">
                <a16:creationId xmlns:a16="http://schemas.microsoft.com/office/drawing/2014/main" id="{218B4542-AC5A-D848-9494-931B83EA0B26}"/>
              </a:ext>
            </a:extLst>
          </p:cNvPr>
          <p:cNvSpPr>
            <a:spLocks noGrp="1"/>
          </p:cNvSpPr>
          <p:nvPr>
            <p:ph type="subTitle" idx="1"/>
          </p:nvPr>
        </p:nvSpPr>
        <p:spPr/>
        <p:txBody>
          <a:bodyPr>
            <a:normAutofit/>
          </a:bodyPr>
          <a:lstStyle/>
          <a:p>
            <a:pPr algn="r"/>
            <a:r>
              <a:rPr lang="ja-JP" altLang="en-US"/>
              <a:t>電子・情報工学科</a:t>
            </a:r>
            <a:endParaRPr lang="en-US" altLang="ja-JP" dirty="0"/>
          </a:p>
          <a:p>
            <a:pPr algn="r"/>
            <a:r>
              <a:rPr kumimoji="1" lang="ja-JP" altLang="en-US"/>
              <a:t>中村研究室</a:t>
            </a:r>
            <a:endParaRPr kumimoji="1" lang="en-US" altLang="ja-JP" dirty="0"/>
          </a:p>
          <a:p>
            <a:pPr algn="r"/>
            <a:r>
              <a:rPr lang="ja-JP" altLang="en-US"/>
              <a:t>佐原優衣</a:t>
            </a:r>
            <a:endParaRPr kumimoji="1" lang="ja-JP" altLang="en-US"/>
          </a:p>
        </p:txBody>
      </p:sp>
    </p:spTree>
    <p:extLst>
      <p:ext uri="{BB962C8B-B14F-4D97-AF65-F5344CB8AC3E}">
        <p14:creationId xmlns:p14="http://schemas.microsoft.com/office/powerpoint/2010/main" val="606308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797045" cy="1598863"/>
          </a:xfrm>
        </p:spPr>
        <p:txBody>
          <a:bodyPr>
            <a:normAutofit lnSpcReduction="10000"/>
          </a:bodyPr>
          <a:lstStyle/>
          <a:p>
            <a:pPr>
              <a:lnSpc>
                <a:spcPct val="150000"/>
              </a:lnSpc>
            </a:pPr>
            <a:r>
              <a:rPr lang="ja-JP" altLang="en-US" sz="2400"/>
              <a:t>使用権を取得した交差点に進入可能な車両の制御を確認できる</a:t>
            </a:r>
            <a:endParaRPr kumimoji="1" lang="ja-JP" altLang="en-US" sz="2400"/>
          </a:p>
        </p:txBody>
      </p:sp>
      <p:pic>
        <p:nvPicPr>
          <p:cNvPr id="6" name="図 5">
            <a:extLst>
              <a:ext uri="{FF2B5EF4-FFF2-40B4-BE49-F238E27FC236}">
                <a16:creationId xmlns:a16="http://schemas.microsoft.com/office/drawing/2014/main" id="{A1CA0646-D0E1-B143-8CB4-BDA5ACE26256}"/>
              </a:ext>
            </a:extLst>
          </p:cNvPr>
          <p:cNvPicPr>
            <a:picLocks noChangeAspect="1"/>
          </p:cNvPicPr>
          <p:nvPr/>
        </p:nvPicPr>
        <p:blipFill>
          <a:blip r:embed="rId3"/>
          <a:stretch>
            <a:fillRect/>
          </a:stretch>
        </p:blipFill>
        <p:spPr>
          <a:xfrm>
            <a:off x="4425696" y="1825625"/>
            <a:ext cx="4618350" cy="4456303"/>
          </a:xfrm>
          <a:prstGeom prst="rect">
            <a:avLst/>
          </a:prstGeom>
        </p:spPr>
      </p:pic>
      <p:pic>
        <p:nvPicPr>
          <p:cNvPr id="7" name="図 6">
            <a:extLst>
              <a:ext uri="{FF2B5EF4-FFF2-40B4-BE49-F238E27FC236}">
                <a16:creationId xmlns:a16="http://schemas.microsoft.com/office/drawing/2014/main" id="{EF326BDC-3EE4-EC4E-B501-4F792C3A878B}"/>
              </a:ext>
            </a:extLst>
          </p:cNvPr>
          <p:cNvPicPr>
            <a:picLocks noChangeAspect="1"/>
          </p:cNvPicPr>
          <p:nvPr/>
        </p:nvPicPr>
        <p:blipFill>
          <a:blip r:embed="rId4"/>
          <a:stretch>
            <a:fillRect/>
          </a:stretch>
        </p:blipFill>
        <p:spPr>
          <a:xfrm>
            <a:off x="628650" y="3424489"/>
            <a:ext cx="3797046" cy="3242093"/>
          </a:xfrm>
          <a:prstGeom prst="rect">
            <a:avLst/>
          </a:prstGeom>
        </p:spPr>
      </p:pic>
      <p:sp>
        <p:nvSpPr>
          <p:cNvPr id="4" name="スライド番号プレースホルダー 3">
            <a:extLst>
              <a:ext uri="{FF2B5EF4-FFF2-40B4-BE49-F238E27FC236}">
                <a16:creationId xmlns:a16="http://schemas.microsoft.com/office/drawing/2014/main" id="{76BB0EC3-7F6A-9F41-818C-063B165D71C8}"/>
              </a:ext>
            </a:extLst>
          </p:cNvPr>
          <p:cNvSpPr>
            <a:spLocks noGrp="1"/>
          </p:cNvSpPr>
          <p:nvPr>
            <p:ph type="sldNum" sz="quarter" idx="12"/>
          </p:nvPr>
        </p:nvSpPr>
        <p:spPr/>
        <p:txBody>
          <a:bodyPr/>
          <a:lstStyle/>
          <a:p>
            <a:fld id="{42DC6A56-C26E-6B4A-8986-AC583EADCE93}" type="slidenum">
              <a:rPr lang="ja-JP" altLang="en-US" smtClean="0"/>
              <a:pPr/>
              <a:t>10</a:t>
            </a:fld>
            <a:endParaRPr lang="ja-JP" altLang="en-US"/>
          </a:p>
        </p:txBody>
      </p:sp>
    </p:spTree>
    <p:extLst>
      <p:ext uri="{BB962C8B-B14F-4D97-AF65-F5344CB8AC3E}">
        <p14:creationId xmlns:p14="http://schemas.microsoft.com/office/powerpoint/2010/main" val="1657861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08E1CD-D95D-6F4D-9C9A-B6E925C68110}"/>
              </a:ext>
            </a:extLst>
          </p:cNvPr>
          <p:cNvSpPr>
            <a:spLocks noGrp="1"/>
          </p:cNvSpPr>
          <p:nvPr>
            <p:ph type="title"/>
          </p:nvPr>
        </p:nvSpPr>
        <p:spPr/>
        <p:txBody>
          <a:bodyPr/>
          <a:lstStyle/>
          <a:p>
            <a:r>
              <a:rPr kumimoji="1" lang="ja-JP" altLang="en-US"/>
              <a:t>検証</a:t>
            </a:r>
          </a:p>
        </p:txBody>
      </p:sp>
      <p:sp>
        <p:nvSpPr>
          <p:cNvPr id="3" name="コンテンツ プレースホルダー 2">
            <a:extLst>
              <a:ext uri="{FF2B5EF4-FFF2-40B4-BE49-F238E27FC236}">
                <a16:creationId xmlns:a16="http://schemas.microsoft.com/office/drawing/2014/main" id="{2D652021-5152-5B48-87C7-E74771A2DDE9}"/>
              </a:ext>
            </a:extLst>
          </p:cNvPr>
          <p:cNvSpPr>
            <a:spLocks noGrp="1"/>
          </p:cNvSpPr>
          <p:nvPr>
            <p:ph idx="1"/>
          </p:nvPr>
        </p:nvSpPr>
        <p:spPr>
          <a:xfrm>
            <a:off x="628650" y="2444345"/>
            <a:ext cx="7886700" cy="1056912"/>
          </a:xfrm>
        </p:spPr>
        <p:txBody>
          <a:bodyPr/>
          <a:lstStyle/>
          <a:p>
            <a:pPr marL="0" indent="0">
              <a:buNone/>
            </a:pPr>
            <a:r>
              <a:rPr kumimoji="1" lang="en-US" altLang="ja-JP" dirty="0">
                <a:latin typeface="Courier New" panose="02070309020205020404" pitchFamily="49" charset="0"/>
                <a:cs typeface="Courier New" panose="02070309020205020404" pitchFamily="49" charset="0"/>
              </a:rPr>
              <a:t>A[] P</a:t>
            </a:r>
            <a:r>
              <a:rPr kumimoji="1" lang="ja-JP" altLang="en-US" sz="2400">
                <a:latin typeface="Courier New" panose="02070309020205020404" pitchFamily="49" charset="0"/>
                <a:cs typeface="Courier New" panose="02070309020205020404" pitchFamily="49" charset="0"/>
              </a:rPr>
              <a:t>：全ての実行パスで常に特性</a:t>
            </a:r>
            <a:r>
              <a:rPr kumimoji="1" lang="en-US" altLang="ja-JP" sz="2400" dirty="0">
                <a:latin typeface="Courier New" panose="02070309020205020404" pitchFamily="49" charset="0"/>
                <a:cs typeface="Courier New" panose="02070309020205020404" pitchFamily="49" charset="0"/>
              </a:rPr>
              <a:t>P</a:t>
            </a:r>
            <a:r>
              <a:rPr kumimoji="1" lang="ja-JP" altLang="en-US" sz="2400">
                <a:latin typeface="Courier New" panose="02070309020205020404" pitchFamily="49" charset="0"/>
                <a:cs typeface="Courier New" panose="02070309020205020404" pitchFamily="49" charset="0"/>
              </a:rPr>
              <a:t>が成り立つ</a:t>
            </a:r>
            <a:endParaRPr kumimoji="1" lang="en-US" altLang="ja-JP" dirty="0">
              <a:latin typeface="Courier New" panose="02070309020205020404" pitchFamily="49" charset="0"/>
              <a:cs typeface="Courier New" panose="02070309020205020404" pitchFamily="49" charset="0"/>
            </a:endParaRPr>
          </a:p>
          <a:p>
            <a:pPr marL="0" indent="0">
              <a:buNone/>
            </a:pPr>
            <a:r>
              <a:rPr lang="en-US" altLang="ja-JP" dirty="0">
                <a:latin typeface="Courier New" panose="02070309020205020404" pitchFamily="49" charset="0"/>
                <a:cs typeface="Courier New" panose="02070309020205020404" pitchFamily="49" charset="0"/>
              </a:rPr>
              <a:t>E&lt;&gt; P</a:t>
            </a:r>
            <a:r>
              <a:rPr lang="ja-JP" altLang="en-US" sz="2400">
                <a:latin typeface="Courier New" panose="02070309020205020404" pitchFamily="49" charset="0"/>
                <a:cs typeface="Courier New" panose="02070309020205020404" pitchFamily="49" charset="0"/>
              </a:rPr>
              <a:t>：ある実行パスでいつかは特性</a:t>
            </a:r>
            <a:r>
              <a:rPr lang="en-US" altLang="ja-JP" sz="2400" dirty="0">
                <a:latin typeface="Courier New" panose="02070309020205020404" pitchFamily="49" charset="0"/>
                <a:cs typeface="Courier New" panose="02070309020205020404" pitchFamily="49" charset="0"/>
              </a:rPr>
              <a:t>P</a:t>
            </a:r>
            <a:r>
              <a:rPr lang="ja-JP" altLang="en-US" sz="2400">
                <a:latin typeface="Courier New" panose="02070309020205020404" pitchFamily="49" charset="0"/>
                <a:cs typeface="Courier New" panose="02070309020205020404" pitchFamily="49" charset="0"/>
              </a:rPr>
              <a:t>が成り立つ</a:t>
            </a:r>
            <a:endParaRPr kumimoji="1" lang="ja-JP" altLang="en-US">
              <a:latin typeface="Courier New" panose="02070309020205020404" pitchFamily="49" charset="0"/>
              <a:cs typeface="Courier New" panose="02070309020205020404" pitchFamily="49" charset="0"/>
            </a:endParaRPr>
          </a:p>
        </p:txBody>
      </p:sp>
      <p:pic>
        <p:nvPicPr>
          <p:cNvPr id="5" name="図 4">
            <a:extLst>
              <a:ext uri="{FF2B5EF4-FFF2-40B4-BE49-F238E27FC236}">
                <a16:creationId xmlns:a16="http://schemas.microsoft.com/office/drawing/2014/main" id="{E796486A-3018-1E4D-A8CD-A678541AAD77}"/>
              </a:ext>
            </a:extLst>
          </p:cNvPr>
          <p:cNvPicPr>
            <a:picLocks noChangeAspect="1"/>
          </p:cNvPicPr>
          <p:nvPr/>
        </p:nvPicPr>
        <p:blipFill>
          <a:blip r:embed="rId3"/>
          <a:stretch>
            <a:fillRect/>
          </a:stretch>
        </p:blipFill>
        <p:spPr>
          <a:xfrm>
            <a:off x="628650" y="3501257"/>
            <a:ext cx="3769123" cy="2855094"/>
          </a:xfrm>
          <a:prstGeom prst="rect">
            <a:avLst/>
          </a:prstGeom>
        </p:spPr>
      </p:pic>
      <p:pic>
        <p:nvPicPr>
          <p:cNvPr id="7" name="図 6">
            <a:extLst>
              <a:ext uri="{FF2B5EF4-FFF2-40B4-BE49-F238E27FC236}">
                <a16:creationId xmlns:a16="http://schemas.microsoft.com/office/drawing/2014/main" id="{61E8DBA3-8434-A846-AD42-7757CA639A1F}"/>
              </a:ext>
            </a:extLst>
          </p:cNvPr>
          <p:cNvPicPr>
            <a:picLocks noChangeAspect="1"/>
          </p:cNvPicPr>
          <p:nvPr/>
        </p:nvPicPr>
        <p:blipFill>
          <a:blip r:embed="rId4"/>
          <a:stretch>
            <a:fillRect/>
          </a:stretch>
        </p:blipFill>
        <p:spPr>
          <a:xfrm>
            <a:off x="4786514" y="3501257"/>
            <a:ext cx="3728836" cy="2855094"/>
          </a:xfrm>
          <a:prstGeom prst="rect">
            <a:avLst/>
          </a:prstGeom>
        </p:spPr>
      </p:pic>
      <p:sp>
        <p:nvSpPr>
          <p:cNvPr id="8" name="テキスト ボックス 7">
            <a:extLst>
              <a:ext uri="{FF2B5EF4-FFF2-40B4-BE49-F238E27FC236}">
                <a16:creationId xmlns:a16="http://schemas.microsoft.com/office/drawing/2014/main" id="{6AC214DD-AFA2-1348-AAC5-491220C3A53F}"/>
              </a:ext>
            </a:extLst>
          </p:cNvPr>
          <p:cNvSpPr txBox="1"/>
          <p:nvPr/>
        </p:nvSpPr>
        <p:spPr>
          <a:xfrm>
            <a:off x="628650" y="1411580"/>
            <a:ext cx="7886700" cy="830997"/>
          </a:xfrm>
          <a:prstGeom prst="rect">
            <a:avLst/>
          </a:prstGeom>
          <a:noFill/>
        </p:spPr>
        <p:txBody>
          <a:bodyPr wrap="square" rtlCol="0">
            <a:spAutoFit/>
          </a:bodyPr>
          <a:lstStyle/>
          <a:p>
            <a:pPr marL="342900" indent="-342900">
              <a:buFont typeface="Arial" panose="020B0604020202020204" pitchFamily="34" charset="0"/>
              <a:buChar char="•"/>
            </a:pPr>
            <a:r>
              <a:rPr lang="en-US" altLang="ja-JP" sz="2400" dirty="0">
                <a:latin typeface="+mn-ea"/>
              </a:rPr>
              <a:t>UPPAAL</a:t>
            </a:r>
            <a:r>
              <a:rPr lang="ja-JP" altLang="en-US" sz="2400">
                <a:latin typeface="+mn-ea"/>
              </a:rPr>
              <a:t>のモデル検査機能を用いて，交差点モデルの性質を検証する</a:t>
            </a:r>
            <a:endParaRPr lang="en-US" altLang="ja-JP" sz="2400" dirty="0">
              <a:latin typeface="+mn-ea"/>
            </a:endParaRPr>
          </a:p>
        </p:txBody>
      </p:sp>
      <p:sp>
        <p:nvSpPr>
          <p:cNvPr id="4" name="スライド番号プレースホルダー 3">
            <a:extLst>
              <a:ext uri="{FF2B5EF4-FFF2-40B4-BE49-F238E27FC236}">
                <a16:creationId xmlns:a16="http://schemas.microsoft.com/office/drawing/2014/main" id="{5A6D1185-E91C-D746-80C7-C944EEC8F1D8}"/>
              </a:ext>
            </a:extLst>
          </p:cNvPr>
          <p:cNvSpPr>
            <a:spLocks noGrp="1"/>
          </p:cNvSpPr>
          <p:nvPr>
            <p:ph type="sldNum" sz="quarter" idx="12"/>
          </p:nvPr>
        </p:nvSpPr>
        <p:spPr/>
        <p:txBody>
          <a:bodyPr/>
          <a:lstStyle/>
          <a:p>
            <a:fld id="{42DC6A56-C26E-6B4A-8986-AC583EADCE93}" type="slidenum">
              <a:rPr lang="ja-JP" altLang="en-US" smtClean="0"/>
              <a:pPr/>
              <a:t>11</a:t>
            </a:fld>
            <a:endParaRPr lang="ja-JP" altLang="en-US"/>
          </a:p>
        </p:txBody>
      </p:sp>
    </p:spTree>
    <p:extLst>
      <p:ext uri="{BB962C8B-B14F-4D97-AF65-F5344CB8AC3E}">
        <p14:creationId xmlns:p14="http://schemas.microsoft.com/office/powerpoint/2010/main" val="4120527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5153DE-176F-F14E-8B56-B99411FDCA9A}"/>
              </a:ext>
            </a:extLst>
          </p:cNvPr>
          <p:cNvSpPr>
            <a:spLocks noGrp="1"/>
          </p:cNvSpPr>
          <p:nvPr>
            <p:ph type="title"/>
          </p:nvPr>
        </p:nvSpPr>
        <p:spPr/>
        <p:txBody>
          <a:bodyPr/>
          <a:lstStyle/>
          <a:p>
            <a:r>
              <a:rPr kumimoji="1" lang="ja-JP" altLang="en-US"/>
              <a:t>デッドロック検証</a:t>
            </a:r>
          </a:p>
        </p:txBody>
      </p:sp>
      <p:sp>
        <p:nvSpPr>
          <p:cNvPr id="4" name="テキスト ボックス 3">
            <a:extLst>
              <a:ext uri="{FF2B5EF4-FFF2-40B4-BE49-F238E27FC236}">
                <a16:creationId xmlns:a16="http://schemas.microsoft.com/office/drawing/2014/main" id="{1F921DDC-1E3B-E840-BBAC-EC6AB006EF8F}"/>
              </a:ext>
            </a:extLst>
          </p:cNvPr>
          <p:cNvSpPr txBox="1"/>
          <p:nvPr/>
        </p:nvSpPr>
        <p:spPr>
          <a:xfrm>
            <a:off x="628650" y="3804086"/>
            <a:ext cx="7886700" cy="584775"/>
          </a:xfrm>
          <a:prstGeom prst="rect">
            <a:avLst/>
          </a:prstGeom>
          <a:noFill/>
        </p:spPr>
        <p:txBody>
          <a:bodyPr wrap="square" rtlCol="0">
            <a:spAutoFit/>
          </a:bodyPr>
          <a:lstStyle/>
          <a:p>
            <a:r>
              <a:rPr lang="ja-JP" altLang="en-US" sz="3200">
                <a:latin typeface="+mn-ea"/>
                <a:cs typeface="Courier New" panose="02070309020205020404" pitchFamily="49" charset="0"/>
              </a:rPr>
              <a:t>検証式：</a:t>
            </a:r>
            <a:r>
              <a:rPr lang="en-US" altLang="ja-JP" sz="3200" dirty="0">
                <a:latin typeface="Courier New" panose="02070309020205020404" pitchFamily="49" charset="0"/>
                <a:cs typeface="Courier New" panose="02070309020205020404" pitchFamily="49" charset="0"/>
              </a:rPr>
              <a:t>A[] not deadlock</a:t>
            </a:r>
            <a:endParaRPr kumimoji="1" lang="ja-JP" altLang="en-US" sz="3200">
              <a:latin typeface="Courier New" panose="02070309020205020404" pitchFamily="49" charset="0"/>
              <a:cs typeface="Courier New" panose="02070309020205020404" pitchFamily="49" charset="0"/>
            </a:endParaRPr>
          </a:p>
        </p:txBody>
      </p:sp>
      <p:sp>
        <p:nvSpPr>
          <p:cNvPr id="5" name="テキスト ボックス 4">
            <a:extLst>
              <a:ext uri="{FF2B5EF4-FFF2-40B4-BE49-F238E27FC236}">
                <a16:creationId xmlns:a16="http://schemas.microsoft.com/office/drawing/2014/main" id="{1818E442-1EF2-7945-A487-C4323AF605A2}"/>
              </a:ext>
            </a:extLst>
          </p:cNvPr>
          <p:cNvSpPr txBox="1"/>
          <p:nvPr/>
        </p:nvSpPr>
        <p:spPr>
          <a:xfrm>
            <a:off x="628650" y="5216438"/>
            <a:ext cx="7886700" cy="830997"/>
          </a:xfrm>
          <a:prstGeom prst="rect">
            <a:avLst/>
          </a:prstGeom>
          <a:noFill/>
        </p:spPr>
        <p:txBody>
          <a:bodyPr wrap="square" rtlCol="0">
            <a:spAutoFit/>
          </a:bodyPr>
          <a:lstStyle/>
          <a:p>
            <a:r>
              <a:rPr lang="ja-JP" altLang="en-US" sz="2400"/>
              <a:t>全ての実行パスにおいてデッドロックしないかどうかを検証した</a:t>
            </a:r>
            <a:endParaRPr kumimoji="1" lang="ja-JP" altLang="en-US" sz="2400"/>
          </a:p>
        </p:txBody>
      </p:sp>
      <p:sp>
        <p:nvSpPr>
          <p:cNvPr id="6" name="テキスト ボックス 5">
            <a:extLst>
              <a:ext uri="{FF2B5EF4-FFF2-40B4-BE49-F238E27FC236}">
                <a16:creationId xmlns:a16="http://schemas.microsoft.com/office/drawing/2014/main" id="{BFEC8305-B000-6B4C-938A-A0C79C1CC527}"/>
              </a:ext>
            </a:extLst>
          </p:cNvPr>
          <p:cNvSpPr txBox="1"/>
          <p:nvPr/>
        </p:nvSpPr>
        <p:spPr>
          <a:xfrm>
            <a:off x="628651" y="1841157"/>
            <a:ext cx="7886700" cy="1261884"/>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800"/>
              <a:t>記述したモデルのデッドロック検証</a:t>
            </a:r>
            <a:endParaRPr kumimoji="1" lang="en-US" altLang="ja-JP" sz="2800" dirty="0"/>
          </a:p>
          <a:p>
            <a:pPr marL="742950" lvl="1" indent="-285750">
              <a:buFont typeface="Arial" panose="020B0604020202020204" pitchFamily="34" charset="0"/>
              <a:buChar char="•"/>
            </a:pPr>
            <a:r>
              <a:rPr lang="ja-JP" altLang="en-US" sz="2400"/>
              <a:t>デッドロック</a:t>
            </a:r>
            <a:r>
              <a:rPr lang="en-US" altLang="ja-JP" sz="2400" dirty="0">
                <a:latin typeface="Courier New" panose="02070309020205020404" pitchFamily="49" charset="0"/>
                <a:cs typeface="Courier New" panose="02070309020205020404" pitchFamily="49" charset="0"/>
              </a:rPr>
              <a:t>(deadlock)</a:t>
            </a:r>
            <a:r>
              <a:rPr lang="ja-JP" altLang="en-US" sz="2400"/>
              <a:t>：どれだけ時間が経過しても，いずれのプロセスも遷移できない場合</a:t>
            </a:r>
            <a:endParaRPr kumimoji="1" lang="ja-JP" altLang="en-US" sz="2400"/>
          </a:p>
        </p:txBody>
      </p:sp>
      <p:sp>
        <p:nvSpPr>
          <p:cNvPr id="3" name="スライド番号プレースホルダー 2">
            <a:extLst>
              <a:ext uri="{FF2B5EF4-FFF2-40B4-BE49-F238E27FC236}">
                <a16:creationId xmlns:a16="http://schemas.microsoft.com/office/drawing/2014/main" id="{838CC1CD-BCA8-8540-B115-72CCA8F481DE}"/>
              </a:ext>
            </a:extLst>
          </p:cNvPr>
          <p:cNvSpPr>
            <a:spLocks noGrp="1"/>
          </p:cNvSpPr>
          <p:nvPr>
            <p:ph type="sldNum" sz="quarter" idx="12"/>
          </p:nvPr>
        </p:nvSpPr>
        <p:spPr/>
        <p:txBody>
          <a:bodyPr/>
          <a:lstStyle/>
          <a:p>
            <a:fld id="{42DC6A56-C26E-6B4A-8986-AC583EADCE93}" type="slidenum">
              <a:rPr lang="ja-JP" altLang="en-US" smtClean="0"/>
              <a:pPr/>
              <a:t>12</a:t>
            </a:fld>
            <a:endParaRPr lang="ja-JP" altLang="en-US"/>
          </a:p>
        </p:txBody>
      </p:sp>
    </p:spTree>
    <p:extLst>
      <p:ext uri="{BB962C8B-B14F-4D97-AF65-F5344CB8AC3E}">
        <p14:creationId xmlns:p14="http://schemas.microsoft.com/office/powerpoint/2010/main" val="30768894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最小時間の検証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37202"/>
            <a:ext cx="3129514" cy="2176190"/>
          </a:xfrm>
        </p:spPr>
      </p:pic>
      <p:sp>
        <p:nvSpPr>
          <p:cNvPr id="4" name="テキスト ボックス 3">
            <a:extLst>
              <a:ext uri="{FF2B5EF4-FFF2-40B4-BE49-F238E27FC236}">
                <a16:creationId xmlns:a16="http://schemas.microsoft.com/office/drawing/2014/main" id="{3F741302-D245-394D-ADAE-270F2B6CAEFF}"/>
              </a:ext>
            </a:extLst>
          </p:cNvPr>
          <p:cNvSpPr txBox="1"/>
          <p:nvPr/>
        </p:nvSpPr>
        <p:spPr>
          <a:xfrm>
            <a:off x="3435195" y="3653542"/>
            <a:ext cx="5708805" cy="707886"/>
          </a:xfrm>
          <a:prstGeom prst="rect">
            <a:avLst/>
          </a:prstGeom>
          <a:noFill/>
        </p:spPr>
        <p:txBody>
          <a:bodyPr wrap="square" rtlCol="0">
            <a:spAutoFit/>
          </a:bodyPr>
          <a:lstStyle/>
          <a:p>
            <a:r>
              <a:rPr kumimoji="1" lang="ja-JP" altLang="en-US" sz="2000"/>
              <a:t>可能性：車両が時間内に通過終了できる</a:t>
            </a:r>
            <a:endParaRPr kumimoji="1" lang="en-US" altLang="ja-JP" sz="2000" dirty="0"/>
          </a:p>
          <a:p>
            <a:r>
              <a:rPr kumimoji="1" lang="ja-JP" altLang="en-US" sz="2000"/>
              <a:t>最小性：車両が時間未満では通過終了できない</a:t>
            </a:r>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628650" y="4777886"/>
            <a:ext cx="7776754" cy="646331"/>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t>
            </a:r>
          </a:p>
          <a:p>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ns.finish</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sn.finish</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ws.finish</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628650" y="5549247"/>
            <a:ext cx="8290560" cy="369332"/>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ns.finish</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sn.finish</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396462"/>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回通過するのにかかる最小時間の検証</a:t>
            </a:r>
          </a:p>
          <a:p>
            <a:pPr marL="285750" indent="-285750">
              <a:buFont typeface="Arial" panose="020B0604020202020204" pitchFamily="34" charset="0"/>
              <a:buChar char="•"/>
            </a:pPr>
            <a:endParaRPr kumimoji="1" lang="ja-JP" altLang="en-US" sz="2200"/>
          </a:p>
        </p:txBody>
      </p:sp>
      <p:sp>
        <p:nvSpPr>
          <p:cNvPr id="12" name="テキスト ボックス 11">
            <a:extLst>
              <a:ext uri="{FF2B5EF4-FFF2-40B4-BE49-F238E27FC236}">
                <a16:creationId xmlns:a16="http://schemas.microsoft.com/office/drawing/2014/main" id="{9E7C6892-9209-6D4F-91D9-703A564B9F6E}"/>
              </a:ext>
            </a:extLst>
          </p:cNvPr>
          <p:cNvSpPr txBox="1"/>
          <p:nvPr/>
        </p:nvSpPr>
        <p:spPr>
          <a:xfrm>
            <a:off x="628650" y="6153665"/>
            <a:ext cx="788670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最小時間が</a:t>
            </a:r>
            <a:r>
              <a:rPr lang="en-US" altLang="ja-JP" sz="2200" dirty="0"/>
              <a:t>42</a:t>
            </a:r>
            <a:r>
              <a:rPr lang="ja-JP" altLang="en-US" sz="2200"/>
              <a:t>秒であることが検証できた</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13</a:t>
            </a:fld>
            <a:endParaRPr lang="ja-JP" altLang="en-US"/>
          </a:p>
        </p:txBody>
      </p:sp>
    </p:spTree>
    <p:extLst>
      <p:ext uri="{BB962C8B-B14F-4D97-AF65-F5344CB8AC3E}">
        <p14:creationId xmlns:p14="http://schemas.microsoft.com/office/powerpoint/2010/main" val="8236862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7365A4-0A34-2E48-A0E7-D6ED3BEE0F92}"/>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2AE0E5E2-3029-DC42-A720-9CE4820A6A94}"/>
              </a:ext>
            </a:extLst>
          </p:cNvPr>
          <p:cNvSpPr>
            <a:spLocks noGrp="1"/>
          </p:cNvSpPr>
          <p:nvPr>
            <p:ph idx="1"/>
          </p:nvPr>
        </p:nvSpPr>
        <p:spPr/>
        <p:txBody>
          <a:bodyPr/>
          <a:lstStyle/>
          <a:p>
            <a:r>
              <a:rPr lang="ja-JP" altLang="en-US"/>
              <a:t>単一の交差点における車両の挙動をモデル化</a:t>
            </a:r>
            <a:endParaRPr lang="en-US" altLang="ja-JP" dirty="0"/>
          </a:p>
          <a:p>
            <a:pPr lvl="1"/>
            <a:r>
              <a:rPr lang="ja-JP" altLang="en-US"/>
              <a:t>デッドロックや通過時間を検証</a:t>
            </a:r>
            <a:endParaRPr lang="en-US" altLang="ja-JP" dirty="0"/>
          </a:p>
          <a:p>
            <a:endParaRPr lang="en-US" altLang="ja-JP" dirty="0"/>
          </a:p>
          <a:p>
            <a:pPr marL="0" indent="0">
              <a:buNone/>
            </a:pPr>
            <a:r>
              <a:rPr lang="ja-JP" altLang="en-US"/>
              <a:t>今後の課題</a:t>
            </a:r>
            <a:endParaRPr lang="en-US" altLang="ja-JP" dirty="0"/>
          </a:p>
          <a:p>
            <a:r>
              <a:rPr lang="ja-JP" altLang="en-US"/>
              <a:t>複数の交差点モデルを作成し検証すること</a:t>
            </a:r>
            <a:endParaRPr lang="en-US" altLang="ja-JP" dirty="0"/>
          </a:p>
          <a:p>
            <a:r>
              <a:rPr lang="ja-JP" altLang="en-US"/>
              <a:t>左折や右折の通過時間の差の計測</a:t>
            </a:r>
          </a:p>
          <a:p>
            <a:endParaRPr kumimoji="1" lang="ja-JP" altLang="en-US"/>
          </a:p>
        </p:txBody>
      </p:sp>
      <p:sp>
        <p:nvSpPr>
          <p:cNvPr id="4" name="スライド番号プレースホルダー 3">
            <a:extLst>
              <a:ext uri="{FF2B5EF4-FFF2-40B4-BE49-F238E27FC236}">
                <a16:creationId xmlns:a16="http://schemas.microsoft.com/office/drawing/2014/main" id="{B7564848-FB8D-054D-9B73-D747D29DD824}"/>
              </a:ext>
            </a:extLst>
          </p:cNvPr>
          <p:cNvSpPr>
            <a:spLocks noGrp="1"/>
          </p:cNvSpPr>
          <p:nvPr>
            <p:ph type="sldNum" sz="quarter" idx="12"/>
          </p:nvPr>
        </p:nvSpPr>
        <p:spPr/>
        <p:txBody>
          <a:bodyPr/>
          <a:lstStyle/>
          <a:p>
            <a:fld id="{42DC6A56-C26E-6B4A-8986-AC583EADCE93}" type="slidenum">
              <a:rPr lang="ja-JP" altLang="en-US" smtClean="0"/>
              <a:pPr/>
              <a:t>14</a:t>
            </a:fld>
            <a:endParaRPr lang="ja-JP" altLang="en-US"/>
          </a:p>
        </p:txBody>
      </p:sp>
    </p:spTree>
    <p:extLst>
      <p:ext uri="{BB962C8B-B14F-4D97-AF65-F5344CB8AC3E}">
        <p14:creationId xmlns:p14="http://schemas.microsoft.com/office/powerpoint/2010/main" val="42329497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57D3DA-72BE-904C-AE6B-81286B55E536}"/>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DF9D7E35-D2D7-7648-933E-AF46D456F954}"/>
              </a:ext>
            </a:extLst>
          </p:cNvPr>
          <p:cNvSpPr>
            <a:spLocks noGrp="1"/>
          </p:cNvSpPr>
          <p:nvPr>
            <p:ph idx="1"/>
          </p:nvPr>
        </p:nvSpPr>
        <p:spPr/>
        <p:txBody>
          <a:bodyPr/>
          <a:lstStyle/>
          <a:p>
            <a:r>
              <a:rPr kumimoji="1" lang="ja-JP" altLang="en-US"/>
              <a:t>背景目的に対してどこまでできた？</a:t>
            </a:r>
            <a:endParaRPr kumimoji="1" lang="en-US" altLang="ja-JP" dirty="0"/>
          </a:p>
          <a:p>
            <a:pPr marL="0" indent="0">
              <a:buNone/>
            </a:pPr>
            <a:r>
              <a:rPr lang="ja-JP" altLang="en-US"/>
              <a:t>⇨自分のやったことの位置付け</a:t>
            </a:r>
            <a:endParaRPr lang="en-US" altLang="ja-JP" dirty="0"/>
          </a:p>
          <a:p>
            <a:pPr marL="0" indent="0">
              <a:buNone/>
            </a:pPr>
            <a:r>
              <a:rPr kumimoji="1" lang="ja-JP" altLang="en-US"/>
              <a:t>この鍵の仕組みがデッドロックしないこと</a:t>
            </a:r>
            <a:endParaRPr kumimoji="1" lang="en-US" altLang="ja-JP" dirty="0"/>
          </a:p>
          <a:p>
            <a:pPr marL="0" indent="0">
              <a:buNone/>
            </a:pPr>
            <a:endParaRPr lang="en-US" altLang="ja-JP" dirty="0"/>
          </a:p>
          <a:p>
            <a:pPr marL="0" indent="0">
              <a:buNone/>
            </a:pPr>
            <a:r>
              <a:rPr kumimoji="1" lang="ja-JP" altLang="en-US"/>
              <a:t>複数の交差点の組み合わせ</a:t>
            </a:r>
            <a:endParaRPr kumimoji="1" lang="en-US" altLang="ja-JP" dirty="0"/>
          </a:p>
          <a:p>
            <a:pPr marL="0" indent="0">
              <a:buNone/>
            </a:pPr>
            <a:endParaRPr lang="en-US" altLang="ja-JP" dirty="0"/>
          </a:p>
          <a:p>
            <a:pPr marL="0" indent="0">
              <a:buNone/>
            </a:pPr>
            <a:r>
              <a:rPr kumimoji="1" lang="ja-JP" altLang="en-US"/>
              <a:t>左折右折時の時間の計測</a:t>
            </a:r>
            <a:endParaRPr kumimoji="1" lang="en-US" altLang="ja-JP" dirty="0"/>
          </a:p>
          <a:p>
            <a:pPr marL="0" indent="0">
              <a:buNone/>
            </a:pPr>
            <a:r>
              <a:rPr lang="ja-JP" altLang="en-US"/>
              <a:t>交差点のモデル化はできたよ</a:t>
            </a:r>
            <a:endParaRPr kumimoji="1" lang="ja-JP" altLang="en-US"/>
          </a:p>
        </p:txBody>
      </p:sp>
      <p:sp>
        <p:nvSpPr>
          <p:cNvPr id="4" name="スライド番号プレースホルダー 3">
            <a:extLst>
              <a:ext uri="{FF2B5EF4-FFF2-40B4-BE49-F238E27FC236}">
                <a16:creationId xmlns:a16="http://schemas.microsoft.com/office/drawing/2014/main" id="{C8E1E69E-3EF1-D343-ABEE-D4840043895E}"/>
              </a:ext>
            </a:extLst>
          </p:cNvPr>
          <p:cNvSpPr>
            <a:spLocks noGrp="1"/>
          </p:cNvSpPr>
          <p:nvPr>
            <p:ph type="sldNum" sz="quarter" idx="12"/>
          </p:nvPr>
        </p:nvSpPr>
        <p:spPr/>
        <p:txBody>
          <a:bodyPr/>
          <a:lstStyle/>
          <a:p>
            <a:fld id="{42DC6A56-C26E-6B4A-8986-AC583EADCE93}" type="slidenum">
              <a:rPr lang="ja-JP" altLang="en-US" smtClean="0"/>
              <a:pPr/>
              <a:t>15</a:t>
            </a:fld>
            <a:endParaRPr lang="ja-JP" altLang="en-US"/>
          </a:p>
        </p:txBody>
      </p:sp>
    </p:spTree>
    <p:extLst>
      <p:ext uri="{BB962C8B-B14F-4D97-AF65-F5344CB8AC3E}">
        <p14:creationId xmlns:p14="http://schemas.microsoft.com/office/powerpoint/2010/main" val="26109932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BB8379-A784-5946-99FF-5A6B1D9ED651}"/>
              </a:ext>
            </a:extLst>
          </p:cNvPr>
          <p:cNvSpPr>
            <a:spLocks noGrp="1"/>
          </p:cNvSpPr>
          <p:nvPr>
            <p:ph type="title"/>
          </p:nvPr>
        </p:nvSpPr>
        <p:spPr/>
        <p:txBody>
          <a:bodyPr/>
          <a:lstStyle/>
          <a:p>
            <a:r>
              <a:rPr kumimoji="1" lang="ja-JP" altLang="en-US"/>
              <a:t>目的</a:t>
            </a:r>
          </a:p>
        </p:txBody>
      </p:sp>
      <p:pic>
        <p:nvPicPr>
          <p:cNvPr id="4" name="コンテンツ プレースホルダー 4">
            <a:extLst>
              <a:ext uri="{FF2B5EF4-FFF2-40B4-BE49-F238E27FC236}">
                <a16:creationId xmlns:a16="http://schemas.microsoft.com/office/drawing/2014/main" id="{5782C3FD-48E2-1C41-A541-707C1F483889}"/>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5" name="テキスト ボックス 4">
            <a:extLst>
              <a:ext uri="{FF2B5EF4-FFF2-40B4-BE49-F238E27FC236}">
                <a16:creationId xmlns:a16="http://schemas.microsoft.com/office/drawing/2014/main" id="{5A15E2AE-619E-DA45-904A-6DB872DDAA6C}"/>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テキスト ボックス 6">
            <a:extLst>
              <a:ext uri="{FF2B5EF4-FFF2-40B4-BE49-F238E27FC236}">
                <a16:creationId xmlns:a16="http://schemas.microsoft.com/office/drawing/2014/main" id="{8F94386E-A1CA-2246-9B90-1CC2BFA1CD10}"/>
              </a:ext>
            </a:extLst>
          </p:cNvPr>
          <p:cNvSpPr txBox="1"/>
          <p:nvPr/>
        </p:nvSpPr>
        <p:spPr>
          <a:xfrm>
            <a:off x="628650" y="1549667"/>
            <a:ext cx="7886700" cy="115416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ja-JP" altLang="en-US" sz="2400">
                <a:latin typeface="+mn-ea"/>
              </a:rPr>
              <a:t>自動運転車群制御アルゴリズムのモデル化</a:t>
            </a:r>
            <a:endParaRPr lang="en-US" altLang="ja-JP" sz="2400" dirty="0">
              <a:latin typeface="+mn-ea"/>
            </a:endParaRPr>
          </a:p>
          <a:p>
            <a:pPr marL="342900" indent="-342900">
              <a:lnSpc>
                <a:spcPct val="150000"/>
              </a:lnSpc>
              <a:buFont typeface="Arial" panose="020B0604020202020204" pitchFamily="34" charset="0"/>
              <a:buChar char="•"/>
            </a:pPr>
            <a:r>
              <a:rPr lang="ja-JP" altLang="en-US" sz="2400">
                <a:latin typeface="+mn-ea"/>
              </a:rPr>
              <a:t>モデルの性質をモデル検査技術による検証手法の提案</a:t>
            </a:r>
          </a:p>
        </p:txBody>
      </p:sp>
      <p:sp>
        <p:nvSpPr>
          <p:cNvPr id="3" name="スライド番号プレースホルダー 2">
            <a:extLst>
              <a:ext uri="{FF2B5EF4-FFF2-40B4-BE49-F238E27FC236}">
                <a16:creationId xmlns:a16="http://schemas.microsoft.com/office/drawing/2014/main" id="{9E58DE45-35B5-5749-B055-E0A5D8733ED6}"/>
              </a:ext>
            </a:extLst>
          </p:cNvPr>
          <p:cNvSpPr>
            <a:spLocks noGrp="1"/>
          </p:cNvSpPr>
          <p:nvPr>
            <p:ph type="sldNum" sz="quarter" idx="12"/>
          </p:nvPr>
        </p:nvSpPr>
        <p:spPr/>
        <p:txBody>
          <a:bodyPr/>
          <a:lstStyle/>
          <a:p>
            <a:fld id="{42DC6A56-C26E-6B4A-8986-AC583EADCE93}" type="slidenum">
              <a:rPr lang="ja-JP" altLang="en-US" smtClean="0"/>
              <a:pPr/>
              <a:t>16</a:t>
            </a:fld>
            <a:endParaRPr lang="ja-JP" altLang="en-US"/>
          </a:p>
        </p:txBody>
      </p:sp>
    </p:spTree>
    <p:extLst>
      <p:ext uri="{BB962C8B-B14F-4D97-AF65-F5344CB8AC3E}">
        <p14:creationId xmlns:p14="http://schemas.microsoft.com/office/powerpoint/2010/main" val="35019657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D6B903-3FB1-F348-A1E8-CECFD5CECD91}"/>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pic>
        <p:nvPicPr>
          <p:cNvPr id="4" name="コンテンツ プレースホルダー 4">
            <a:extLst>
              <a:ext uri="{FF2B5EF4-FFF2-40B4-BE49-F238E27FC236}">
                <a16:creationId xmlns:a16="http://schemas.microsoft.com/office/drawing/2014/main" id="{052C9E0A-AEF5-0C49-B197-2AC4886AB1EF}"/>
              </a:ext>
            </a:extLst>
          </p:cNvPr>
          <p:cNvPicPr>
            <a:picLocks noChangeAspect="1"/>
          </p:cNvPicPr>
          <p:nvPr/>
        </p:nvPicPr>
        <p:blipFill>
          <a:blip r:embed="rId3"/>
          <a:stretch>
            <a:fillRect/>
          </a:stretch>
        </p:blipFill>
        <p:spPr>
          <a:xfrm>
            <a:off x="4891588" y="4594997"/>
            <a:ext cx="4191226" cy="2175917"/>
          </a:xfrm>
          <a:prstGeom prst="rect">
            <a:avLst/>
          </a:prstGeom>
        </p:spPr>
      </p:pic>
      <p:pic>
        <p:nvPicPr>
          <p:cNvPr id="9" name="図 8">
            <a:extLst>
              <a:ext uri="{FF2B5EF4-FFF2-40B4-BE49-F238E27FC236}">
                <a16:creationId xmlns:a16="http://schemas.microsoft.com/office/drawing/2014/main" id="{D75367F3-24D4-F64A-90D3-40C5F89891E7}"/>
              </a:ext>
            </a:extLst>
          </p:cNvPr>
          <p:cNvPicPr>
            <a:picLocks noChangeAspect="1"/>
          </p:cNvPicPr>
          <p:nvPr/>
        </p:nvPicPr>
        <p:blipFill>
          <a:blip r:embed="rId4"/>
          <a:stretch>
            <a:fillRect/>
          </a:stretch>
        </p:blipFill>
        <p:spPr>
          <a:xfrm>
            <a:off x="5609032" y="1353291"/>
            <a:ext cx="3473782" cy="3179763"/>
          </a:xfrm>
          <a:prstGeom prst="rect">
            <a:avLst/>
          </a:prstGeom>
        </p:spPr>
      </p:pic>
      <p:sp>
        <p:nvSpPr>
          <p:cNvPr id="3" name="スライド番号プレースホルダー 2">
            <a:extLst>
              <a:ext uri="{FF2B5EF4-FFF2-40B4-BE49-F238E27FC236}">
                <a16:creationId xmlns:a16="http://schemas.microsoft.com/office/drawing/2014/main" id="{3CD138C1-674A-964B-8A46-C19BE7C0D0CC}"/>
              </a:ext>
            </a:extLst>
          </p:cNvPr>
          <p:cNvSpPr>
            <a:spLocks noGrp="1"/>
          </p:cNvSpPr>
          <p:nvPr>
            <p:ph type="sldNum" sz="quarter" idx="12"/>
          </p:nvPr>
        </p:nvSpPr>
        <p:spPr/>
        <p:txBody>
          <a:bodyPr/>
          <a:lstStyle/>
          <a:p>
            <a:fld id="{42DC6A56-C26E-6B4A-8986-AC583EADCE93}" type="slidenum">
              <a:rPr lang="ja-JP" altLang="en-US" smtClean="0"/>
              <a:pPr/>
              <a:t>17</a:t>
            </a:fld>
            <a:endParaRPr lang="ja-JP" altLang="en-US"/>
          </a:p>
        </p:txBody>
      </p:sp>
    </p:spTree>
    <p:extLst>
      <p:ext uri="{BB962C8B-B14F-4D97-AF65-F5344CB8AC3E}">
        <p14:creationId xmlns:p14="http://schemas.microsoft.com/office/powerpoint/2010/main" val="29990303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940435-6E27-2341-AD1C-953004473260}"/>
              </a:ext>
            </a:extLst>
          </p:cNvPr>
          <p:cNvSpPr>
            <a:spLocks noGrp="1"/>
          </p:cNvSpPr>
          <p:nvPr>
            <p:ph type="title"/>
          </p:nvPr>
        </p:nvSpPr>
        <p:spPr/>
        <p:txBody>
          <a:bodyPr/>
          <a:lstStyle/>
          <a:p>
            <a:r>
              <a:rPr kumimoji="1" lang="ja-JP" altLang="en-US"/>
              <a:t>モデル検査</a:t>
            </a:r>
          </a:p>
        </p:txBody>
      </p:sp>
      <p:pic>
        <p:nvPicPr>
          <p:cNvPr id="8" name="コンテンツ プレースホルダー 7">
            <a:extLst>
              <a:ext uri="{FF2B5EF4-FFF2-40B4-BE49-F238E27FC236}">
                <a16:creationId xmlns:a16="http://schemas.microsoft.com/office/drawing/2014/main" id="{8ED468DF-E5BB-9047-BDB0-991853A97D0E}"/>
              </a:ext>
            </a:extLst>
          </p:cNvPr>
          <p:cNvPicPr>
            <a:picLocks noGrp="1" noChangeAspect="1"/>
          </p:cNvPicPr>
          <p:nvPr>
            <p:ph idx="1"/>
          </p:nvPr>
        </p:nvPicPr>
        <p:blipFill>
          <a:blip r:embed="rId3"/>
          <a:stretch>
            <a:fillRect/>
          </a:stretch>
        </p:blipFill>
        <p:spPr>
          <a:xfrm>
            <a:off x="1154115" y="3257063"/>
            <a:ext cx="6496594" cy="2593585"/>
          </a:xfrm>
        </p:spPr>
      </p:pic>
      <p:sp>
        <p:nvSpPr>
          <p:cNvPr id="4" name="テキスト ボックス 3">
            <a:extLst>
              <a:ext uri="{FF2B5EF4-FFF2-40B4-BE49-F238E27FC236}">
                <a16:creationId xmlns:a16="http://schemas.microsoft.com/office/drawing/2014/main" id="{B1B8C242-ED9E-F045-9B66-ABECC650B9C3}"/>
              </a:ext>
            </a:extLst>
          </p:cNvPr>
          <p:cNvSpPr txBox="1"/>
          <p:nvPr/>
        </p:nvSpPr>
        <p:spPr>
          <a:xfrm>
            <a:off x="191589" y="6357257"/>
            <a:ext cx="5120640" cy="369332"/>
          </a:xfrm>
          <a:prstGeom prst="rect">
            <a:avLst/>
          </a:prstGeom>
          <a:noFill/>
        </p:spPr>
        <p:txBody>
          <a:bodyPr wrap="square" rtlCol="0">
            <a:spAutoFit/>
          </a:bodyPr>
          <a:lstStyle/>
          <a:p>
            <a:r>
              <a:rPr lang="en-US" altLang="ja-JP" dirty="0"/>
              <a:t>UPPAAL</a:t>
            </a:r>
            <a:r>
              <a:rPr lang="ja-JP" altLang="en-US"/>
              <a:t>による性能モデル検証などを基に作成</a:t>
            </a:r>
            <a:endParaRPr kumimoji="1" lang="ja-JP" altLang="en-US"/>
          </a:p>
        </p:txBody>
      </p:sp>
      <p:sp>
        <p:nvSpPr>
          <p:cNvPr id="3" name="テキスト ボックス 2">
            <a:extLst>
              <a:ext uri="{FF2B5EF4-FFF2-40B4-BE49-F238E27FC236}">
                <a16:creationId xmlns:a16="http://schemas.microsoft.com/office/drawing/2014/main" id="{B0CDCF76-A5C2-7E4F-9180-93885442A21F}"/>
              </a:ext>
            </a:extLst>
          </p:cNvPr>
          <p:cNvSpPr txBox="1"/>
          <p:nvPr/>
        </p:nvSpPr>
        <p:spPr>
          <a:xfrm>
            <a:off x="628650" y="1550126"/>
            <a:ext cx="7886700" cy="1200329"/>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モデル検査は，システム上で起こり得る状態を網羅的に調べることにより設計の誤りを発見する自動検証手法の一種である。</a:t>
            </a:r>
          </a:p>
        </p:txBody>
      </p:sp>
      <p:sp>
        <p:nvSpPr>
          <p:cNvPr id="5" name="スライド番号プレースホルダー 4">
            <a:extLst>
              <a:ext uri="{FF2B5EF4-FFF2-40B4-BE49-F238E27FC236}">
                <a16:creationId xmlns:a16="http://schemas.microsoft.com/office/drawing/2014/main" id="{67B37F11-1EF7-514B-8CB5-0E086D5A7C55}"/>
              </a:ext>
            </a:extLst>
          </p:cNvPr>
          <p:cNvSpPr>
            <a:spLocks noGrp="1"/>
          </p:cNvSpPr>
          <p:nvPr>
            <p:ph type="sldNum" sz="quarter" idx="12"/>
          </p:nvPr>
        </p:nvSpPr>
        <p:spPr/>
        <p:txBody>
          <a:bodyPr/>
          <a:lstStyle/>
          <a:p>
            <a:fld id="{42DC6A56-C26E-6B4A-8986-AC583EADCE93}" type="slidenum">
              <a:rPr lang="ja-JP" altLang="en-US" smtClean="0"/>
              <a:pPr/>
              <a:t>18</a:t>
            </a:fld>
            <a:endParaRPr lang="ja-JP" altLang="en-US"/>
          </a:p>
        </p:txBody>
      </p:sp>
    </p:spTree>
    <p:extLst>
      <p:ext uri="{BB962C8B-B14F-4D97-AF65-F5344CB8AC3E}">
        <p14:creationId xmlns:p14="http://schemas.microsoft.com/office/powerpoint/2010/main" val="3806976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62480D-F8AA-7240-9920-1AE48955DA82}"/>
              </a:ext>
            </a:extLst>
          </p:cNvPr>
          <p:cNvSpPr>
            <a:spLocks noGrp="1"/>
          </p:cNvSpPr>
          <p:nvPr>
            <p:ph type="title"/>
          </p:nvPr>
        </p:nvSpPr>
        <p:spPr/>
        <p:txBody>
          <a:bodyPr/>
          <a:lstStyle/>
          <a:p>
            <a:r>
              <a:rPr kumimoji="1" lang="ja-JP" altLang="en-US"/>
              <a:t>モデル検査ツール</a:t>
            </a:r>
            <a:r>
              <a:rPr kumimoji="1" lang="en-US" altLang="ja-JP" dirty="0"/>
              <a:t>UPPAAL</a:t>
            </a:r>
            <a:endParaRPr kumimoji="1" lang="ja-JP" altLang="en-US"/>
          </a:p>
        </p:txBody>
      </p:sp>
      <p:sp>
        <p:nvSpPr>
          <p:cNvPr id="4" name="コンテンツ プレースホルダー 3">
            <a:extLst>
              <a:ext uri="{FF2B5EF4-FFF2-40B4-BE49-F238E27FC236}">
                <a16:creationId xmlns:a16="http://schemas.microsoft.com/office/drawing/2014/main" id="{0FFBC24B-3E35-5247-8909-39CB8A358A6A}"/>
              </a:ext>
            </a:extLst>
          </p:cNvPr>
          <p:cNvSpPr>
            <a:spLocks noGrp="1"/>
          </p:cNvSpPr>
          <p:nvPr>
            <p:ph idx="1"/>
          </p:nvPr>
        </p:nvSpPr>
        <p:spPr/>
        <p:txBody>
          <a:bodyPr/>
          <a:lstStyle/>
          <a:p>
            <a:r>
              <a:rPr lang="ja-JP" altLang="en-US"/>
              <a:t>時間制約問題を扱える</a:t>
            </a:r>
            <a:endParaRPr lang="en-US" altLang="ja-JP" dirty="0"/>
          </a:p>
          <a:p>
            <a:r>
              <a:rPr lang="ja-JP" altLang="en-US"/>
              <a:t>入力が</a:t>
            </a:r>
            <a:r>
              <a:rPr lang="en-US" altLang="ja-JP" dirty="0"/>
              <a:t>GUI</a:t>
            </a:r>
            <a:r>
              <a:rPr lang="ja-JP" altLang="en-US"/>
              <a:t>ベースのため，直感的に把握できる</a:t>
            </a:r>
            <a:endParaRPr lang="en-US" altLang="ja-JP" dirty="0"/>
          </a:p>
          <a:p>
            <a:r>
              <a:rPr lang="ja-JP" altLang="en-US"/>
              <a:t>検証と</a:t>
            </a:r>
            <a:r>
              <a:rPr lang="en-US" altLang="ja-JP" dirty="0"/>
              <a:t>GUI</a:t>
            </a:r>
            <a:r>
              <a:rPr lang="ja-JP" altLang="en-US"/>
              <a:t>による反例トレース</a:t>
            </a:r>
            <a:endParaRPr lang="en-US" altLang="ja-JP" dirty="0"/>
          </a:p>
          <a:p>
            <a:r>
              <a:rPr lang="ja-JP" altLang="en-US"/>
              <a:t>最短時間で違反状態に到達する反例の出力</a:t>
            </a:r>
            <a:endParaRPr lang="en-US" altLang="ja-JP" dirty="0"/>
          </a:p>
        </p:txBody>
      </p:sp>
      <p:sp>
        <p:nvSpPr>
          <p:cNvPr id="3" name="スライド番号プレースホルダー 2">
            <a:extLst>
              <a:ext uri="{FF2B5EF4-FFF2-40B4-BE49-F238E27FC236}">
                <a16:creationId xmlns:a16="http://schemas.microsoft.com/office/drawing/2014/main" id="{D2039F85-2F92-4144-83A2-91D3704B3488}"/>
              </a:ext>
            </a:extLst>
          </p:cNvPr>
          <p:cNvSpPr>
            <a:spLocks noGrp="1"/>
          </p:cNvSpPr>
          <p:nvPr>
            <p:ph type="sldNum" sz="quarter" idx="12"/>
          </p:nvPr>
        </p:nvSpPr>
        <p:spPr/>
        <p:txBody>
          <a:bodyPr/>
          <a:lstStyle/>
          <a:p>
            <a:fld id="{42DC6A56-C26E-6B4A-8986-AC583EADCE93}" type="slidenum">
              <a:rPr lang="ja-JP" altLang="en-US" smtClean="0"/>
              <a:pPr/>
              <a:t>19</a:t>
            </a:fld>
            <a:endParaRPr lang="ja-JP" altLang="en-US"/>
          </a:p>
        </p:txBody>
      </p:sp>
    </p:spTree>
    <p:extLst>
      <p:ext uri="{BB962C8B-B14F-4D97-AF65-F5344CB8AC3E}">
        <p14:creationId xmlns:p14="http://schemas.microsoft.com/office/powerpoint/2010/main" val="1661153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74A6D-45F8-8946-9036-259DC426F897}"/>
              </a:ext>
            </a:extLst>
          </p:cNvPr>
          <p:cNvSpPr>
            <a:spLocks noGrp="1"/>
          </p:cNvSpPr>
          <p:nvPr>
            <p:ph type="title"/>
          </p:nvPr>
        </p:nvSpPr>
        <p:spPr>
          <a:xfrm>
            <a:off x="628650" y="365126"/>
            <a:ext cx="7886700" cy="1325563"/>
          </a:xfrm>
        </p:spPr>
        <p:txBody>
          <a:bodyPr/>
          <a:lstStyle/>
          <a:p>
            <a:r>
              <a:rPr kumimoji="1" lang="ja-JP" altLang="en-US"/>
              <a:t>研究背景</a:t>
            </a:r>
          </a:p>
        </p:txBody>
      </p:sp>
      <p:pic>
        <p:nvPicPr>
          <p:cNvPr id="5" name="コンテンツ プレースホルダー 4">
            <a:extLst>
              <a:ext uri="{FF2B5EF4-FFF2-40B4-BE49-F238E27FC236}">
                <a16:creationId xmlns:a16="http://schemas.microsoft.com/office/drawing/2014/main" id="{CB7086AF-8301-224E-81FF-63972A0AEE23}"/>
              </a:ext>
            </a:extLst>
          </p:cNvPr>
          <p:cNvPicPr>
            <a:picLocks noGrp="1" noChangeAspect="1"/>
          </p:cNvPicPr>
          <p:nvPr>
            <p:ph idx="1"/>
          </p:nvPr>
        </p:nvPicPr>
        <p:blipFill>
          <a:blip r:embed="rId3"/>
          <a:stretch>
            <a:fillRect/>
          </a:stretch>
        </p:blipFill>
        <p:spPr>
          <a:xfrm>
            <a:off x="1646295" y="2856670"/>
            <a:ext cx="5851408" cy="3486379"/>
          </a:xfrm>
        </p:spPr>
      </p:pic>
      <p:sp>
        <p:nvSpPr>
          <p:cNvPr id="6" name="テキスト ボックス 5">
            <a:extLst>
              <a:ext uri="{FF2B5EF4-FFF2-40B4-BE49-F238E27FC236}">
                <a16:creationId xmlns:a16="http://schemas.microsoft.com/office/drawing/2014/main" id="{55C5F299-99A5-4A4A-9B81-6177F4F4D684}"/>
              </a:ext>
            </a:extLst>
          </p:cNvPr>
          <p:cNvSpPr txBox="1"/>
          <p:nvPr/>
        </p:nvSpPr>
        <p:spPr>
          <a:xfrm>
            <a:off x="173255" y="6343049"/>
            <a:ext cx="6469916" cy="369332"/>
          </a:xfrm>
          <a:prstGeom prst="rect">
            <a:avLst/>
          </a:prstGeom>
          <a:noFill/>
        </p:spPr>
        <p:txBody>
          <a:bodyPr wrap="square" rtlCol="0">
            <a:spAutoFit/>
          </a:bodyPr>
          <a:lstStyle/>
          <a:p>
            <a:r>
              <a:rPr lang="ja-JP" altLang="en-US"/>
              <a:t>出典：官民 </a:t>
            </a:r>
            <a:r>
              <a:rPr lang="en" altLang="ja-JP" dirty="0"/>
              <a:t>ITS </a:t>
            </a:r>
            <a:r>
              <a:rPr lang="ja-JP" altLang="en-US"/>
              <a:t>構想・ロードマップ </a:t>
            </a:r>
            <a:r>
              <a:rPr lang="en-US" altLang="ja-JP" dirty="0"/>
              <a:t>2018</a:t>
            </a:r>
            <a:endParaRPr kumimoji="1" lang="ja-JP" altLang="en-US"/>
          </a:p>
        </p:txBody>
      </p:sp>
      <p:sp>
        <p:nvSpPr>
          <p:cNvPr id="8" name="テキスト ボックス 7">
            <a:extLst>
              <a:ext uri="{FF2B5EF4-FFF2-40B4-BE49-F238E27FC236}">
                <a16:creationId xmlns:a16="http://schemas.microsoft.com/office/drawing/2014/main" id="{75DEFD55-AACC-B549-939B-375C00D40E92}"/>
              </a:ext>
            </a:extLst>
          </p:cNvPr>
          <p:cNvSpPr txBox="1"/>
          <p:nvPr/>
        </p:nvSpPr>
        <p:spPr>
          <a:xfrm>
            <a:off x="628649" y="1414914"/>
            <a:ext cx="7886701" cy="200054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ja-JP" altLang="en-US" sz="2400">
                <a:latin typeface="+mn-ea"/>
              </a:rPr>
              <a:t>自動運転技術が急速な発達</a:t>
            </a:r>
          </a:p>
          <a:p>
            <a:pPr marL="285750" indent="-285750">
              <a:lnSpc>
                <a:spcPts val="3280"/>
              </a:lnSpc>
              <a:buFont typeface="Arial" panose="020B0604020202020204" pitchFamily="34" charset="0"/>
              <a:buChar char="•"/>
            </a:pPr>
            <a:r>
              <a:rPr lang="ja-JP" altLang="en-US" sz="2400">
                <a:latin typeface="+mn-ea"/>
              </a:rPr>
              <a:t>今後，高速道路や，限定地域での特定条件下での</a:t>
            </a:r>
            <a:endParaRPr lang="en-US" altLang="ja-JP" sz="2400" dirty="0">
              <a:latin typeface="+mn-ea"/>
            </a:endParaRPr>
          </a:p>
          <a:p>
            <a:pPr>
              <a:lnSpc>
                <a:spcPts val="3280"/>
              </a:lnSpc>
            </a:pPr>
            <a:r>
              <a:rPr lang="ja-JP" altLang="en-US" sz="2400">
                <a:latin typeface="+mn-ea"/>
              </a:rPr>
              <a:t>　高度自動運転を行うレベル</a:t>
            </a:r>
            <a:r>
              <a:rPr lang="en-US" altLang="ja-JP" sz="2400" dirty="0">
                <a:latin typeface="+mn-ea"/>
              </a:rPr>
              <a:t>4</a:t>
            </a:r>
            <a:r>
              <a:rPr lang="ja-JP" altLang="en-US" sz="2400">
                <a:latin typeface="+mn-ea"/>
              </a:rPr>
              <a:t>の車両の普及が目標</a:t>
            </a:r>
          </a:p>
          <a:p>
            <a:pPr marL="285750" indent="-285750">
              <a:lnSpc>
                <a:spcPct val="150000"/>
              </a:lnSpc>
              <a:buFont typeface="Arial" panose="020B0604020202020204" pitchFamily="34" charset="0"/>
              <a:buChar char="•"/>
            </a:pPr>
            <a:endParaRPr kumimoji="1" lang="ja-JP" altLang="en-US" sz="2400">
              <a:latin typeface="+mn-ea"/>
            </a:endParaRPr>
          </a:p>
        </p:txBody>
      </p:sp>
      <p:sp>
        <p:nvSpPr>
          <p:cNvPr id="3" name="スライド番号プレースホルダー 2">
            <a:extLst>
              <a:ext uri="{FF2B5EF4-FFF2-40B4-BE49-F238E27FC236}">
                <a16:creationId xmlns:a16="http://schemas.microsoft.com/office/drawing/2014/main" id="{A7D16192-6CFC-3B40-AABF-B5DEF6D3F92B}"/>
              </a:ext>
            </a:extLst>
          </p:cNvPr>
          <p:cNvSpPr>
            <a:spLocks noGrp="1"/>
          </p:cNvSpPr>
          <p:nvPr>
            <p:ph type="sldNum" sz="quarter" idx="12"/>
          </p:nvPr>
        </p:nvSpPr>
        <p:spPr/>
        <p:txBody>
          <a:bodyPr/>
          <a:lstStyle/>
          <a:p>
            <a:fld id="{42DC6A56-C26E-6B4A-8986-AC583EADCE93}" type="slidenum">
              <a:rPr lang="ja-JP" altLang="en-US" smtClean="0"/>
              <a:pPr/>
              <a:t>2</a:t>
            </a:fld>
            <a:endParaRPr lang="ja-JP" altLang="en-US"/>
          </a:p>
        </p:txBody>
      </p:sp>
    </p:spTree>
    <p:extLst>
      <p:ext uri="{BB962C8B-B14F-4D97-AF65-F5344CB8AC3E}">
        <p14:creationId xmlns:p14="http://schemas.microsoft.com/office/powerpoint/2010/main" val="2428018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ACDFA7-2884-3847-8CF6-34BD9BE06BF3}"/>
              </a:ext>
            </a:extLst>
          </p:cNvPr>
          <p:cNvSpPr>
            <a:spLocks noGrp="1"/>
          </p:cNvSpPr>
          <p:nvPr>
            <p:ph type="title"/>
          </p:nvPr>
        </p:nvSpPr>
        <p:spPr/>
        <p:txBody>
          <a:bodyPr/>
          <a:lstStyle/>
          <a:p>
            <a:r>
              <a:rPr lang="ja-JP" altLang="en-US"/>
              <a:t>研究背景</a:t>
            </a:r>
            <a:endParaRPr kumimoji="1" lang="ja-JP" altLang="en-US"/>
          </a:p>
        </p:txBody>
      </p:sp>
      <p:sp>
        <p:nvSpPr>
          <p:cNvPr id="3" name="コンテンツ プレースホルダー 2">
            <a:extLst>
              <a:ext uri="{FF2B5EF4-FFF2-40B4-BE49-F238E27FC236}">
                <a16:creationId xmlns:a16="http://schemas.microsoft.com/office/drawing/2014/main" id="{E58FAD65-8227-CC40-9726-8B174208BCB2}"/>
              </a:ext>
            </a:extLst>
          </p:cNvPr>
          <p:cNvSpPr>
            <a:spLocks noGrp="1"/>
          </p:cNvSpPr>
          <p:nvPr>
            <p:ph idx="1"/>
          </p:nvPr>
        </p:nvSpPr>
        <p:spPr>
          <a:xfrm>
            <a:off x="628650" y="1825625"/>
            <a:ext cx="7886700" cy="2313238"/>
          </a:xfrm>
        </p:spPr>
        <p:txBody>
          <a:bodyPr>
            <a:normAutofit/>
          </a:bodyPr>
          <a:lstStyle/>
          <a:p>
            <a:pPr>
              <a:lnSpc>
                <a:spcPct val="150000"/>
              </a:lnSpc>
            </a:pPr>
            <a:r>
              <a:rPr lang="ja-JP" altLang="en-US" sz="2400">
                <a:latin typeface="+mn-ea"/>
                <a:ea typeface="+mn-ea"/>
              </a:rPr>
              <a:t>自動運転車で構成された都市空間は大量の車両が必要</a:t>
            </a:r>
          </a:p>
          <a:p>
            <a:pPr>
              <a:lnSpc>
                <a:spcPct val="150000"/>
              </a:lnSpc>
            </a:pPr>
            <a:r>
              <a:rPr lang="ja-JP" altLang="en-US" sz="2400">
                <a:latin typeface="+mn-ea"/>
                <a:ea typeface="+mn-ea"/>
              </a:rPr>
              <a:t>渋滞やデッドロックが発生</a:t>
            </a:r>
            <a:endParaRPr lang="en-US" altLang="ja-JP" sz="2400" dirty="0">
              <a:latin typeface="+mn-ea"/>
              <a:ea typeface="+mn-ea"/>
            </a:endParaRPr>
          </a:p>
          <a:p>
            <a:pPr>
              <a:lnSpc>
                <a:spcPct val="150000"/>
              </a:lnSpc>
            </a:pPr>
            <a:r>
              <a:rPr lang="ja-JP" altLang="en-US" sz="2400">
                <a:latin typeface="+mn-ea"/>
                <a:ea typeface="+mn-ea"/>
              </a:rPr>
              <a:t>効率的な自動運転車群アルゴリズムが必要</a:t>
            </a:r>
          </a:p>
          <a:p>
            <a:pPr>
              <a:lnSpc>
                <a:spcPct val="150000"/>
              </a:lnSpc>
            </a:pPr>
            <a:endParaRPr kumimoji="1" lang="en-US" altLang="ja-JP" sz="2400" dirty="0">
              <a:latin typeface="+mn-ea"/>
              <a:ea typeface="+mn-ea"/>
            </a:endParaRPr>
          </a:p>
        </p:txBody>
      </p:sp>
      <p:pic>
        <p:nvPicPr>
          <p:cNvPr id="6" name="図 5">
            <a:extLst>
              <a:ext uri="{FF2B5EF4-FFF2-40B4-BE49-F238E27FC236}">
                <a16:creationId xmlns:a16="http://schemas.microsoft.com/office/drawing/2014/main" id="{4348900B-699A-0C40-B1C7-511356BA29BE}"/>
              </a:ext>
            </a:extLst>
          </p:cNvPr>
          <p:cNvPicPr>
            <a:picLocks noChangeAspect="1"/>
          </p:cNvPicPr>
          <p:nvPr/>
        </p:nvPicPr>
        <p:blipFill>
          <a:blip r:embed="rId3"/>
          <a:stretch>
            <a:fillRect/>
          </a:stretch>
        </p:blipFill>
        <p:spPr>
          <a:xfrm>
            <a:off x="628650" y="4273799"/>
            <a:ext cx="3056346" cy="2271100"/>
          </a:xfrm>
          <a:prstGeom prst="rect">
            <a:avLst/>
          </a:prstGeom>
        </p:spPr>
      </p:pic>
      <p:sp>
        <p:nvSpPr>
          <p:cNvPr id="7" name="テキスト ボックス 6">
            <a:extLst>
              <a:ext uri="{FF2B5EF4-FFF2-40B4-BE49-F238E27FC236}">
                <a16:creationId xmlns:a16="http://schemas.microsoft.com/office/drawing/2014/main" id="{205A6045-FDF8-6C4C-98A8-37AE741B961D}"/>
              </a:ext>
            </a:extLst>
          </p:cNvPr>
          <p:cNvSpPr txBox="1"/>
          <p:nvPr/>
        </p:nvSpPr>
        <p:spPr>
          <a:xfrm>
            <a:off x="3684996" y="6175567"/>
            <a:ext cx="3230880" cy="369332"/>
          </a:xfrm>
          <a:prstGeom prst="rect">
            <a:avLst/>
          </a:prstGeom>
          <a:noFill/>
        </p:spPr>
        <p:txBody>
          <a:bodyPr wrap="square" rtlCol="0">
            <a:spAutoFit/>
          </a:bodyPr>
          <a:lstStyle/>
          <a:p>
            <a:r>
              <a:rPr kumimoji="1" lang="ja-JP" altLang="en-US"/>
              <a:t>出典：</a:t>
            </a:r>
            <a:r>
              <a:rPr lang="en-US" altLang="ja-JP" dirty="0">
                <a:latin typeface="Segoe UI Symbol" panose="020B0502040204020203" pitchFamily="34" charset="0"/>
                <a:ea typeface="Segoe UI Symbol" panose="020B0502040204020203" pitchFamily="34" charset="0"/>
              </a:rPr>
              <a:t>Masdar</a:t>
            </a:r>
            <a:r>
              <a:rPr lang="ja-JP" altLang="en-US">
                <a:latin typeface="Meiryo" panose="020B0604030504040204" pitchFamily="34" charset="-128"/>
                <a:ea typeface="Meiryo" panose="020B0604030504040204" pitchFamily="34" charset="-128"/>
              </a:rPr>
              <a:t>社</a:t>
            </a:r>
            <a:endParaRPr kumimoji="1" lang="ja-JP" altLang="en-US">
              <a:latin typeface="Meiryo" panose="020B0604030504040204" pitchFamily="34" charset="-128"/>
              <a:ea typeface="Meiryo" panose="020B0604030504040204" pitchFamily="34" charset="-128"/>
            </a:endParaRPr>
          </a:p>
        </p:txBody>
      </p:sp>
      <p:sp>
        <p:nvSpPr>
          <p:cNvPr id="4" name="スライド番号プレースホルダー 3">
            <a:extLst>
              <a:ext uri="{FF2B5EF4-FFF2-40B4-BE49-F238E27FC236}">
                <a16:creationId xmlns:a16="http://schemas.microsoft.com/office/drawing/2014/main" id="{3A32B468-D93F-3543-86D9-47737EA0F504}"/>
              </a:ext>
            </a:extLst>
          </p:cNvPr>
          <p:cNvSpPr>
            <a:spLocks noGrp="1"/>
          </p:cNvSpPr>
          <p:nvPr>
            <p:ph type="sldNum" sz="quarter" idx="12"/>
          </p:nvPr>
        </p:nvSpPr>
        <p:spPr/>
        <p:txBody>
          <a:bodyPr/>
          <a:lstStyle/>
          <a:p>
            <a:fld id="{42DC6A56-C26E-6B4A-8986-AC583EADCE93}" type="slidenum">
              <a:rPr lang="ja-JP" altLang="en-US" smtClean="0"/>
              <a:pPr/>
              <a:t>3</a:t>
            </a:fld>
            <a:endParaRPr lang="ja-JP" altLang="en-US"/>
          </a:p>
        </p:txBody>
      </p:sp>
    </p:spTree>
    <p:extLst>
      <p:ext uri="{BB962C8B-B14F-4D97-AF65-F5344CB8AC3E}">
        <p14:creationId xmlns:p14="http://schemas.microsoft.com/office/powerpoint/2010/main" val="1536334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B1EE51-7F3D-4E42-86A1-BFE48AA9300F}"/>
              </a:ext>
            </a:extLst>
          </p:cNvPr>
          <p:cNvSpPr>
            <a:spLocks noGrp="1"/>
          </p:cNvSpPr>
          <p:nvPr>
            <p:ph type="title"/>
          </p:nvPr>
        </p:nvSpPr>
        <p:spPr/>
        <p:txBody>
          <a:bodyPr/>
          <a:lstStyle/>
          <a:p>
            <a:r>
              <a:rPr kumimoji="1" lang="ja-JP" altLang="en-US"/>
              <a:t>目的</a:t>
            </a:r>
          </a:p>
        </p:txBody>
      </p:sp>
      <p:sp>
        <p:nvSpPr>
          <p:cNvPr id="3" name="コンテンツ プレースホルダー 2">
            <a:extLst>
              <a:ext uri="{FF2B5EF4-FFF2-40B4-BE49-F238E27FC236}">
                <a16:creationId xmlns:a16="http://schemas.microsoft.com/office/drawing/2014/main" id="{01ECBD1F-B7DE-844B-90E7-1969A6BF9D4D}"/>
              </a:ext>
            </a:extLst>
          </p:cNvPr>
          <p:cNvSpPr>
            <a:spLocks noGrp="1"/>
          </p:cNvSpPr>
          <p:nvPr>
            <p:ph idx="1"/>
          </p:nvPr>
        </p:nvSpPr>
        <p:spPr/>
        <p:txBody>
          <a:bodyPr>
            <a:normAutofit/>
          </a:bodyPr>
          <a:lstStyle/>
          <a:p>
            <a:pPr>
              <a:lnSpc>
                <a:spcPct val="150000"/>
              </a:lnSpc>
            </a:pPr>
            <a:r>
              <a:rPr lang="ja-JP" altLang="en-US" sz="2400"/>
              <a:t>自動運転車群制御アルゴリズムのモデル化</a:t>
            </a:r>
          </a:p>
          <a:p>
            <a:pPr>
              <a:lnSpc>
                <a:spcPct val="150000"/>
              </a:lnSpc>
            </a:pPr>
            <a:r>
              <a:rPr lang="ja-JP" altLang="en-US" sz="2400"/>
              <a:t>モデルの性質をモデル検査技術による検証手法の提案</a:t>
            </a:r>
          </a:p>
          <a:p>
            <a:pPr>
              <a:lnSpc>
                <a:spcPct val="150000"/>
              </a:lnSpc>
            </a:pPr>
            <a:endParaRPr kumimoji="1" lang="ja-JP" altLang="en-US" sz="2400"/>
          </a:p>
        </p:txBody>
      </p:sp>
      <p:sp>
        <p:nvSpPr>
          <p:cNvPr id="4" name="スライド番号プレースホルダー 3">
            <a:extLst>
              <a:ext uri="{FF2B5EF4-FFF2-40B4-BE49-F238E27FC236}">
                <a16:creationId xmlns:a16="http://schemas.microsoft.com/office/drawing/2014/main" id="{4F7AE1C8-4FF6-C74E-BEC2-994E4E89C1DA}"/>
              </a:ext>
            </a:extLst>
          </p:cNvPr>
          <p:cNvSpPr>
            <a:spLocks noGrp="1"/>
          </p:cNvSpPr>
          <p:nvPr>
            <p:ph type="sldNum" sz="quarter" idx="12"/>
          </p:nvPr>
        </p:nvSpPr>
        <p:spPr/>
        <p:txBody>
          <a:bodyPr/>
          <a:lstStyle/>
          <a:p>
            <a:fld id="{42DC6A56-C26E-6B4A-8986-AC583EADCE93}" type="slidenum">
              <a:rPr lang="ja-JP" altLang="en-US" smtClean="0"/>
              <a:pPr/>
              <a:t>4</a:t>
            </a:fld>
            <a:endParaRPr lang="ja-JP" altLang="en-US"/>
          </a:p>
        </p:txBody>
      </p:sp>
      <p:pic>
        <p:nvPicPr>
          <p:cNvPr id="5" name="コンテンツ プレースホルダー 4">
            <a:extLst>
              <a:ext uri="{FF2B5EF4-FFF2-40B4-BE49-F238E27FC236}">
                <a16:creationId xmlns:a16="http://schemas.microsoft.com/office/drawing/2014/main" id="{B932E832-E11E-8045-B660-6BF3DF8E1620}"/>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6" name="テキスト ボックス 5">
            <a:extLst>
              <a:ext uri="{FF2B5EF4-FFF2-40B4-BE49-F238E27FC236}">
                <a16:creationId xmlns:a16="http://schemas.microsoft.com/office/drawing/2014/main" id="{AEC51970-92CD-2B40-A3CC-E959A4FBC454}"/>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Tree>
    <p:extLst>
      <p:ext uri="{BB962C8B-B14F-4D97-AF65-F5344CB8AC3E}">
        <p14:creationId xmlns:p14="http://schemas.microsoft.com/office/powerpoint/2010/main" val="410769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00EC83-15CE-D041-99ED-5F9F937BEC3C}"/>
              </a:ext>
            </a:extLst>
          </p:cNvPr>
          <p:cNvSpPr>
            <a:spLocks noGrp="1"/>
          </p:cNvSpPr>
          <p:nvPr>
            <p:ph type="title"/>
          </p:nvPr>
        </p:nvSpPr>
        <p:spPr/>
        <p:txBody>
          <a:bodyPr/>
          <a:lstStyle/>
          <a:p>
            <a:r>
              <a:rPr kumimoji="1" lang="ja-JP" altLang="en-US"/>
              <a:t>モデル検査</a:t>
            </a:r>
          </a:p>
        </p:txBody>
      </p:sp>
      <p:sp>
        <p:nvSpPr>
          <p:cNvPr id="3" name="コンテンツ プレースホルダー 2">
            <a:extLst>
              <a:ext uri="{FF2B5EF4-FFF2-40B4-BE49-F238E27FC236}">
                <a16:creationId xmlns:a16="http://schemas.microsoft.com/office/drawing/2014/main" id="{48351ED5-7869-B643-8AA9-5C599ECEE041}"/>
              </a:ext>
            </a:extLst>
          </p:cNvPr>
          <p:cNvSpPr>
            <a:spLocks noGrp="1"/>
          </p:cNvSpPr>
          <p:nvPr>
            <p:ph idx="1"/>
          </p:nvPr>
        </p:nvSpPr>
        <p:spPr>
          <a:xfrm>
            <a:off x="628650" y="1825625"/>
            <a:ext cx="7886700" cy="4895851"/>
          </a:xfrm>
        </p:spPr>
        <p:txBody>
          <a:bodyPr>
            <a:normAutofit/>
          </a:bodyPr>
          <a:lstStyle/>
          <a:p>
            <a:pPr>
              <a:lnSpc>
                <a:spcPct val="110000"/>
              </a:lnSpc>
            </a:pPr>
            <a:r>
              <a:rPr lang="ja-JP" altLang="en-US" sz="2400">
                <a:latin typeface="+mn-ea"/>
                <a:ea typeface="+mn-ea"/>
              </a:rPr>
              <a:t>システム上で起こり得る状態を網羅的に調べ</a:t>
            </a:r>
            <a:endParaRPr lang="en-US" altLang="ja-JP" sz="2400" dirty="0">
              <a:latin typeface="+mn-ea"/>
              <a:ea typeface="+mn-ea"/>
            </a:endParaRPr>
          </a:p>
          <a:p>
            <a:pPr marL="0" indent="0">
              <a:lnSpc>
                <a:spcPct val="110000"/>
              </a:lnSpc>
              <a:buNone/>
            </a:pPr>
            <a:r>
              <a:rPr lang="en-US" altLang="ja-JP" sz="2400" dirty="0">
                <a:latin typeface="+mn-ea"/>
                <a:ea typeface="+mn-ea"/>
              </a:rPr>
              <a:t>  </a:t>
            </a:r>
            <a:r>
              <a:rPr lang="ja-JP" altLang="en-US" sz="2400">
                <a:latin typeface="+mn-ea"/>
                <a:ea typeface="+mn-ea"/>
              </a:rPr>
              <a:t>設計の誤りを発見する自動検証手法の一種</a:t>
            </a:r>
            <a:endParaRPr lang="en-US" altLang="ja-JP" sz="2400" dirty="0">
              <a:latin typeface="+mn-ea"/>
              <a:ea typeface="+mn-ea"/>
            </a:endParaRPr>
          </a:p>
          <a:p>
            <a:pPr>
              <a:lnSpc>
                <a:spcPct val="150000"/>
              </a:lnSpc>
            </a:pPr>
            <a:r>
              <a:rPr lang="ja-JP" altLang="en-US" sz="2400">
                <a:latin typeface="+mn-ea"/>
                <a:ea typeface="+mn-ea"/>
              </a:rPr>
              <a:t>時間オートマトンによる時間制約検証</a:t>
            </a:r>
            <a:endParaRPr lang="en-US" altLang="ja-JP" sz="2400" dirty="0">
              <a:latin typeface="+mn-ea"/>
              <a:ea typeface="+mn-ea"/>
            </a:endParaRPr>
          </a:p>
          <a:p>
            <a:pPr>
              <a:lnSpc>
                <a:spcPct val="150000"/>
              </a:lnSpc>
            </a:pPr>
            <a:r>
              <a:rPr lang="ja-JP" altLang="en-US" sz="2400">
                <a:latin typeface="+mn-ea"/>
                <a:ea typeface="+mn-ea"/>
              </a:rPr>
              <a:t>モデル検査ツール</a:t>
            </a:r>
            <a:r>
              <a:rPr lang="en" altLang="ja-JP" sz="2400" dirty="0">
                <a:latin typeface="+mn-ea"/>
                <a:ea typeface="+mn-ea"/>
              </a:rPr>
              <a:t>UPPAAL</a:t>
            </a:r>
            <a:endParaRPr lang="en-US" altLang="ja-JP" sz="2400" dirty="0">
              <a:latin typeface="+mn-ea"/>
              <a:ea typeface="+mn-ea"/>
            </a:endParaRPr>
          </a:p>
          <a:p>
            <a:pPr lvl="1">
              <a:lnSpc>
                <a:spcPct val="150000"/>
              </a:lnSpc>
            </a:pPr>
            <a:r>
              <a:rPr lang="ja-JP" altLang="en-US" sz="2000">
                <a:latin typeface="+mn-ea"/>
              </a:rPr>
              <a:t>時間制約問題を扱える</a:t>
            </a:r>
          </a:p>
          <a:p>
            <a:pPr lvl="1">
              <a:lnSpc>
                <a:spcPct val="150000"/>
              </a:lnSpc>
            </a:pPr>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lnSpc>
                <a:spcPct val="150000"/>
              </a:lnSpc>
            </a:pPr>
            <a:r>
              <a:rPr lang="ja-JP" altLang="en-US" sz="2000">
                <a:latin typeface="+mn-ea"/>
              </a:rPr>
              <a:t>検証と</a:t>
            </a:r>
            <a:r>
              <a:rPr lang="en" altLang="ja-JP" sz="2000" dirty="0">
                <a:latin typeface="+mn-ea"/>
              </a:rPr>
              <a:t>GUI</a:t>
            </a:r>
            <a:r>
              <a:rPr lang="ja-JP" altLang="en-US" sz="2000">
                <a:latin typeface="+mn-ea"/>
              </a:rPr>
              <a:t>による反例トレース</a:t>
            </a:r>
          </a:p>
          <a:p>
            <a:pPr lvl="1">
              <a:lnSpc>
                <a:spcPct val="150000"/>
              </a:lnSpc>
            </a:pPr>
            <a:r>
              <a:rPr lang="ja-JP" altLang="en-US" sz="2000">
                <a:latin typeface="+mn-ea"/>
              </a:rPr>
              <a:t>最短時間で違反状態に到達する反例の出力</a:t>
            </a:r>
          </a:p>
          <a:p>
            <a:pPr lvl="1"/>
            <a:endParaRPr lang="ja-JP" altLang="en-US" sz="1600">
              <a:latin typeface="+mn-ea"/>
            </a:endParaRPr>
          </a:p>
          <a:p>
            <a:endParaRPr kumimoji="1" lang="ja-JP" altLang="en-US" sz="2400">
              <a:latin typeface="+mn-ea"/>
              <a:ea typeface="+mn-ea"/>
            </a:endParaRPr>
          </a:p>
        </p:txBody>
      </p:sp>
      <p:sp>
        <p:nvSpPr>
          <p:cNvPr id="4" name="スライド番号プレースホルダー 3">
            <a:extLst>
              <a:ext uri="{FF2B5EF4-FFF2-40B4-BE49-F238E27FC236}">
                <a16:creationId xmlns:a16="http://schemas.microsoft.com/office/drawing/2014/main" id="{3527EB53-2573-834D-BF0E-E82DA7CABFA1}"/>
              </a:ext>
            </a:extLst>
          </p:cNvPr>
          <p:cNvSpPr>
            <a:spLocks noGrp="1"/>
          </p:cNvSpPr>
          <p:nvPr>
            <p:ph type="sldNum" sz="quarter" idx="12"/>
          </p:nvPr>
        </p:nvSpPr>
        <p:spPr/>
        <p:txBody>
          <a:bodyPr/>
          <a:lstStyle/>
          <a:p>
            <a:fld id="{42DC6A56-C26E-6B4A-8986-AC583EADCE93}" type="slidenum">
              <a:rPr lang="ja-JP" altLang="en-US" smtClean="0"/>
              <a:pPr/>
              <a:t>5</a:t>
            </a:fld>
            <a:endParaRPr lang="ja-JP" altLang="en-US"/>
          </a:p>
        </p:txBody>
      </p:sp>
    </p:spTree>
    <p:extLst>
      <p:ext uri="{BB962C8B-B14F-4D97-AF65-F5344CB8AC3E}">
        <p14:creationId xmlns:p14="http://schemas.microsoft.com/office/powerpoint/2010/main" val="4126297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1CED5C-528E-4D47-904D-7957FDF92AAB}"/>
              </a:ext>
            </a:extLst>
          </p:cNvPr>
          <p:cNvSpPr>
            <a:spLocks noGrp="1"/>
          </p:cNvSpPr>
          <p:nvPr>
            <p:ph type="title"/>
          </p:nvPr>
        </p:nvSpPr>
        <p:spPr/>
        <p:txBody>
          <a:bodyPr/>
          <a:lstStyle/>
          <a:p>
            <a:r>
              <a:rPr kumimoji="1" lang="ja-JP" altLang="en-US"/>
              <a:t>本研究のアプローチ</a:t>
            </a:r>
          </a:p>
        </p:txBody>
      </p:sp>
      <p:sp>
        <p:nvSpPr>
          <p:cNvPr id="3" name="コンテンツ プレースホルダー 2">
            <a:extLst>
              <a:ext uri="{FF2B5EF4-FFF2-40B4-BE49-F238E27FC236}">
                <a16:creationId xmlns:a16="http://schemas.microsoft.com/office/drawing/2014/main" id="{A3F854BE-7A4A-944C-8B7B-0FF3221FDA7D}"/>
              </a:ext>
            </a:extLst>
          </p:cNvPr>
          <p:cNvSpPr>
            <a:spLocks noGrp="1"/>
          </p:cNvSpPr>
          <p:nvPr>
            <p:ph idx="1"/>
          </p:nvPr>
        </p:nvSpPr>
        <p:spPr/>
        <p:txBody>
          <a:bodyPr/>
          <a:lstStyle/>
          <a:p>
            <a:pPr>
              <a:lnSpc>
                <a:spcPct val="150000"/>
              </a:lnSpc>
            </a:pPr>
            <a:r>
              <a:rPr kumimoji="1" lang="ja-JP" altLang="en-US" sz="2400">
                <a:latin typeface="+mn-ea"/>
                <a:ea typeface="+mn-ea"/>
              </a:rPr>
              <a:t>交差点通過時の車両モデルを時間オートマトンで記述</a:t>
            </a:r>
            <a:endParaRPr kumimoji="1" lang="en-US" altLang="ja-JP" sz="2400" dirty="0">
              <a:latin typeface="+mn-ea"/>
              <a:ea typeface="+mn-ea"/>
            </a:endParaRPr>
          </a:p>
          <a:p>
            <a:pPr>
              <a:lnSpc>
                <a:spcPct val="150000"/>
              </a:lnSpc>
            </a:pPr>
            <a:r>
              <a:rPr lang="ja-JP" altLang="en-US" sz="2400">
                <a:latin typeface="+mn-ea"/>
                <a:ea typeface="+mn-ea"/>
              </a:rPr>
              <a:t>車両モデルの合成</a:t>
            </a:r>
            <a:endParaRPr lang="en-US" altLang="ja-JP" sz="2400" dirty="0">
              <a:latin typeface="+mn-ea"/>
              <a:ea typeface="+mn-ea"/>
            </a:endParaRPr>
          </a:p>
          <a:p>
            <a:pPr>
              <a:lnSpc>
                <a:spcPct val="150000"/>
              </a:lnSpc>
            </a:pPr>
            <a:r>
              <a:rPr lang="ja-JP" altLang="en-US" sz="2400">
                <a:latin typeface="+mn-ea"/>
                <a:ea typeface="+mn-ea"/>
              </a:rPr>
              <a:t>シミュレーション</a:t>
            </a:r>
            <a:endParaRPr lang="en-US" altLang="ja-JP" sz="2400" dirty="0">
              <a:latin typeface="+mn-ea"/>
              <a:ea typeface="+mn-ea"/>
            </a:endParaRPr>
          </a:p>
          <a:p>
            <a:pPr>
              <a:lnSpc>
                <a:spcPct val="150000"/>
              </a:lnSpc>
            </a:pPr>
            <a:r>
              <a:rPr lang="ja-JP" altLang="en-US" sz="2400">
                <a:latin typeface="+mn-ea"/>
                <a:ea typeface="+mn-ea"/>
              </a:rPr>
              <a:t>モデル検査による検証</a:t>
            </a:r>
            <a:endParaRPr lang="en-US" altLang="ja-JP" sz="2400" dirty="0">
              <a:latin typeface="+mn-ea"/>
              <a:ea typeface="+mn-ea"/>
            </a:endParaRPr>
          </a:p>
          <a:p>
            <a:pPr lvl="1">
              <a:lnSpc>
                <a:spcPct val="150000"/>
              </a:lnSpc>
            </a:pPr>
            <a:r>
              <a:rPr lang="ja-JP" altLang="en-US" sz="2000">
                <a:latin typeface="+mn-ea"/>
              </a:rPr>
              <a:t>デッドロック検証</a:t>
            </a:r>
            <a:endParaRPr lang="en-US" altLang="ja-JP" sz="2000" dirty="0">
              <a:latin typeface="+mn-ea"/>
            </a:endParaRPr>
          </a:p>
          <a:p>
            <a:pPr lvl="1">
              <a:lnSpc>
                <a:spcPct val="150000"/>
              </a:lnSpc>
            </a:pPr>
            <a:r>
              <a:rPr lang="ja-JP" altLang="en-US" sz="2000">
                <a:latin typeface="+mn-ea"/>
              </a:rPr>
              <a:t>最小時間の検証</a:t>
            </a:r>
            <a:endParaRPr lang="en-US" altLang="ja-JP" sz="2000" dirty="0">
              <a:latin typeface="+mn-ea"/>
            </a:endParaRPr>
          </a:p>
        </p:txBody>
      </p:sp>
      <p:sp>
        <p:nvSpPr>
          <p:cNvPr id="4" name="スライド番号プレースホルダー 3">
            <a:extLst>
              <a:ext uri="{FF2B5EF4-FFF2-40B4-BE49-F238E27FC236}">
                <a16:creationId xmlns:a16="http://schemas.microsoft.com/office/drawing/2014/main" id="{63E5392C-9848-9B47-8E73-CD3ED1B04A0E}"/>
              </a:ext>
            </a:extLst>
          </p:cNvPr>
          <p:cNvSpPr>
            <a:spLocks noGrp="1"/>
          </p:cNvSpPr>
          <p:nvPr>
            <p:ph type="sldNum" sz="quarter" idx="12"/>
          </p:nvPr>
        </p:nvSpPr>
        <p:spPr/>
        <p:txBody>
          <a:bodyPr/>
          <a:lstStyle/>
          <a:p>
            <a:fld id="{42DC6A56-C26E-6B4A-8986-AC583EADCE93}" type="slidenum">
              <a:rPr lang="ja-JP" altLang="en-US" smtClean="0"/>
              <a:pPr/>
              <a:t>6</a:t>
            </a:fld>
            <a:endParaRPr lang="ja-JP" altLang="en-US"/>
          </a:p>
        </p:txBody>
      </p:sp>
    </p:spTree>
    <p:extLst>
      <p:ext uri="{BB962C8B-B14F-4D97-AF65-F5344CB8AC3E}">
        <p14:creationId xmlns:p14="http://schemas.microsoft.com/office/powerpoint/2010/main" val="2271466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373D1B-E129-2542-B68B-D1BD8B9E33B4}"/>
              </a:ext>
            </a:extLst>
          </p:cNvPr>
          <p:cNvSpPr>
            <a:spLocks noGrp="1"/>
          </p:cNvSpPr>
          <p:nvPr>
            <p:ph type="title"/>
          </p:nvPr>
        </p:nvSpPr>
        <p:spPr/>
        <p:txBody>
          <a:bodyPr/>
          <a:lstStyle/>
          <a:p>
            <a:r>
              <a:rPr lang="ja-JP" altLang="en-US"/>
              <a:t>交差点通過時の車両モデル</a:t>
            </a:r>
            <a:endParaRPr kumimoji="1" lang="ja-JP" altLang="en-US"/>
          </a:p>
        </p:txBody>
      </p:sp>
      <p:pic>
        <p:nvPicPr>
          <p:cNvPr id="5" name="コンテンツ プレースホルダー 4">
            <a:extLst>
              <a:ext uri="{FF2B5EF4-FFF2-40B4-BE49-F238E27FC236}">
                <a16:creationId xmlns:a16="http://schemas.microsoft.com/office/drawing/2014/main" id="{7C3A4C57-B361-624B-AC94-AB35D87C4338}"/>
              </a:ext>
            </a:extLst>
          </p:cNvPr>
          <p:cNvPicPr>
            <a:picLocks noGrp="1" noChangeAspect="1"/>
          </p:cNvPicPr>
          <p:nvPr>
            <p:ph idx="1"/>
          </p:nvPr>
        </p:nvPicPr>
        <p:blipFill>
          <a:blip r:embed="rId3"/>
          <a:stretch>
            <a:fillRect/>
          </a:stretch>
        </p:blipFill>
        <p:spPr>
          <a:xfrm>
            <a:off x="4567874" y="3615134"/>
            <a:ext cx="4317245" cy="2876713"/>
          </a:xfrm>
        </p:spPr>
      </p:pic>
      <p:pic>
        <p:nvPicPr>
          <p:cNvPr id="4" name="図 3">
            <a:extLst>
              <a:ext uri="{FF2B5EF4-FFF2-40B4-BE49-F238E27FC236}">
                <a16:creationId xmlns:a16="http://schemas.microsoft.com/office/drawing/2014/main" id="{A8756707-000C-D04D-811B-60335F1504A4}"/>
              </a:ext>
            </a:extLst>
          </p:cNvPr>
          <p:cNvPicPr>
            <a:picLocks noChangeAspect="1"/>
          </p:cNvPicPr>
          <p:nvPr/>
        </p:nvPicPr>
        <p:blipFill>
          <a:blip r:embed="rId4"/>
          <a:stretch>
            <a:fillRect/>
          </a:stretch>
        </p:blipFill>
        <p:spPr>
          <a:xfrm>
            <a:off x="291526" y="3104296"/>
            <a:ext cx="4142883" cy="3387551"/>
          </a:xfrm>
          <a:prstGeom prst="rect">
            <a:avLst/>
          </a:prstGeom>
        </p:spPr>
      </p:pic>
      <p:sp>
        <p:nvSpPr>
          <p:cNvPr id="6" name="テキスト ボックス 5">
            <a:extLst>
              <a:ext uri="{FF2B5EF4-FFF2-40B4-BE49-F238E27FC236}">
                <a16:creationId xmlns:a16="http://schemas.microsoft.com/office/drawing/2014/main" id="{4341B732-63A6-2E44-B4D9-A1785E8D1FB2}"/>
              </a:ext>
            </a:extLst>
          </p:cNvPr>
          <p:cNvSpPr txBox="1"/>
          <p:nvPr/>
        </p:nvSpPr>
        <p:spPr>
          <a:xfrm>
            <a:off x="4389203" y="2993890"/>
            <a:ext cx="4563293" cy="369332"/>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ja-JP" dirty="0" err="1"/>
              <a:t>CarCouse</a:t>
            </a:r>
            <a:r>
              <a:rPr lang="en-US" altLang="ja-JP" dirty="0"/>
              <a:t>(</a:t>
            </a:r>
            <a:r>
              <a:rPr kumimoji="1" lang="en-US" altLang="ja-JP" dirty="0" err="1"/>
              <a:t>int</a:t>
            </a:r>
            <a:r>
              <a:rPr kumimoji="1" lang="en-US" altLang="ja-JP" dirty="0"/>
              <a:t> &amp;</a:t>
            </a:r>
            <a:r>
              <a:rPr kumimoji="1" lang="en-US" altLang="ja-JP" dirty="0">
                <a:solidFill>
                  <a:srgbClr val="FF0000"/>
                </a:solidFill>
              </a:rPr>
              <a:t>L1</a:t>
            </a:r>
            <a:r>
              <a:rPr kumimoji="1" lang="en-US" altLang="ja-JP" dirty="0"/>
              <a:t>,int &amp;</a:t>
            </a:r>
            <a:r>
              <a:rPr kumimoji="1" lang="en-US" altLang="ja-JP" dirty="0">
                <a:solidFill>
                  <a:srgbClr val="FF0000"/>
                </a:solidFill>
              </a:rPr>
              <a:t>L2</a:t>
            </a:r>
            <a:r>
              <a:rPr kumimoji="1" lang="en-US" altLang="ja-JP" dirty="0"/>
              <a:t>,const </a:t>
            </a:r>
            <a:r>
              <a:rPr kumimoji="1" lang="en-US" altLang="ja-JP" dirty="0" err="1"/>
              <a:t>int</a:t>
            </a:r>
            <a:r>
              <a:rPr kumimoji="1" lang="en-US" altLang="ja-JP" dirty="0"/>
              <a:t> </a:t>
            </a:r>
            <a:r>
              <a:rPr kumimoji="1" lang="en-US" altLang="ja-JP" dirty="0">
                <a:solidFill>
                  <a:srgbClr val="FF0000"/>
                </a:solidFill>
              </a:rPr>
              <a:t>use</a:t>
            </a:r>
            <a:r>
              <a:rPr kumimoji="1" lang="en-US" altLang="ja-JP" dirty="0"/>
              <a:t>)</a:t>
            </a:r>
            <a:endParaRPr kumimoji="1" lang="ja-JP" altLang="en-US"/>
          </a:p>
        </p:txBody>
      </p:sp>
      <p:sp>
        <p:nvSpPr>
          <p:cNvPr id="7" name="テキスト ボックス 6">
            <a:extLst>
              <a:ext uri="{FF2B5EF4-FFF2-40B4-BE49-F238E27FC236}">
                <a16:creationId xmlns:a16="http://schemas.microsoft.com/office/drawing/2014/main" id="{364ECCFF-0ACC-3149-AB09-E88EB8F80F18}"/>
              </a:ext>
            </a:extLst>
          </p:cNvPr>
          <p:cNvSpPr txBox="1"/>
          <p:nvPr/>
        </p:nvSpPr>
        <p:spPr>
          <a:xfrm>
            <a:off x="628650" y="1690689"/>
            <a:ext cx="7886700" cy="1077218"/>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使用権を取得する車両の時間オートマトンの作成</a:t>
            </a:r>
          </a:p>
          <a:p>
            <a:pPr marL="800100" lvl="1" indent="-342900">
              <a:buFont typeface="Arial" panose="020B0604020202020204" pitchFamily="34" charset="0"/>
              <a:buChar char="•"/>
            </a:pPr>
            <a:r>
              <a:rPr lang="ja-JP" altLang="en-US" sz="2000"/>
              <a:t>遷移と状態に時間に関する条件記述</a:t>
            </a:r>
            <a:endParaRPr lang="en-US" altLang="ja-JP" sz="2000" dirty="0"/>
          </a:p>
          <a:p>
            <a:pPr marL="800100" lvl="1" indent="-342900">
              <a:buFont typeface="Arial" panose="020B0604020202020204" pitchFamily="34" charset="0"/>
              <a:buChar char="•"/>
            </a:pPr>
            <a:r>
              <a:rPr kumimoji="1" lang="ja-JP" altLang="en-US" sz="2000"/>
              <a:t>使用権の大域変数による管理</a:t>
            </a:r>
          </a:p>
        </p:txBody>
      </p:sp>
      <p:sp>
        <p:nvSpPr>
          <p:cNvPr id="3" name="スライド番号プレースホルダー 2">
            <a:extLst>
              <a:ext uri="{FF2B5EF4-FFF2-40B4-BE49-F238E27FC236}">
                <a16:creationId xmlns:a16="http://schemas.microsoft.com/office/drawing/2014/main" id="{056B0EE5-C7B7-014A-B756-B19CAB877E81}"/>
              </a:ext>
            </a:extLst>
          </p:cNvPr>
          <p:cNvSpPr>
            <a:spLocks noGrp="1"/>
          </p:cNvSpPr>
          <p:nvPr>
            <p:ph type="sldNum" sz="quarter" idx="12"/>
          </p:nvPr>
        </p:nvSpPr>
        <p:spPr/>
        <p:txBody>
          <a:bodyPr/>
          <a:lstStyle/>
          <a:p>
            <a:fld id="{42DC6A56-C26E-6B4A-8986-AC583EADCE93}" type="slidenum">
              <a:rPr lang="ja-JP" altLang="en-US" smtClean="0"/>
              <a:pPr/>
              <a:t>7</a:t>
            </a:fld>
            <a:endParaRPr lang="ja-JP" altLang="en-US"/>
          </a:p>
        </p:txBody>
      </p:sp>
    </p:spTree>
    <p:extLst>
      <p:ext uri="{BB962C8B-B14F-4D97-AF65-F5344CB8AC3E}">
        <p14:creationId xmlns:p14="http://schemas.microsoft.com/office/powerpoint/2010/main" val="16527223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071521-BD0C-9C4D-A495-D41B03AEA9F2}"/>
              </a:ext>
            </a:extLst>
          </p:cNvPr>
          <p:cNvSpPr>
            <a:spLocks noGrp="1"/>
          </p:cNvSpPr>
          <p:nvPr>
            <p:ph type="title"/>
          </p:nvPr>
        </p:nvSpPr>
        <p:spPr/>
        <p:txBody>
          <a:bodyPr/>
          <a:lstStyle/>
          <a:p>
            <a:r>
              <a:rPr lang="ja-JP" altLang="en-US"/>
              <a:t>交差点モデル</a:t>
            </a:r>
            <a:endParaRPr kumimoji="1" lang="ja-JP" altLang="en-US"/>
          </a:p>
        </p:txBody>
      </p:sp>
      <p:pic>
        <p:nvPicPr>
          <p:cNvPr id="7" name="図 6">
            <a:extLst>
              <a:ext uri="{FF2B5EF4-FFF2-40B4-BE49-F238E27FC236}">
                <a16:creationId xmlns:a16="http://schemas.microsoft.com/office/drawing/2014/main" id="{ADF12B06-7D14-5543-BB2C-05A977EF0385}"/>
              </a:ext>
            </a:extLst>
          </p:cNvPr>
          <p:cNvPicPr>
            <a:picLocks noChangeAspect="1"/>
          </p:cNvPicPr>
          <p:nvPr/>
        </p:nvPicPr>
        <p:blipFill rotWithShape="1">
          <a:blip r:embed="rId3"/>
          <a:srcRect l="25885" t="11995" r="19601"/>
          <a:stretch/>
        </p:blipFill>
        <p:spPr>
          <a:xfrm>
            <a:off x="4574178" y="3049101"/>
            <a:ext cx="3941172" cy="3195266"/>
          </a:xfrm>
          <a:prstGeom prst="rect">
            <a:avLst/>
          </a:prstGeom>
        </p:spPr>
      </p:pic>
      <p:pic>
        <p:nvPicPr>
          <p:cNvPr id="6" name="図 5">
            <a:extLst>
              <a:ext uri="{FF2B5EF4-FFF2-40B4-BE49-F238E27FC236}">
                <a16:creationId xmlns:a16="http://schemas.microsoft.com/office/drawing/2014/main" id="{FE698AC6-AFD7-EC4B-B979-0090AA62AC20}"/>
              </a:ext>
            </a:extLst>
          </p:cNvPr>
          <p:cNvPicPr>
            <a:picLocks noChangeAspect="1"/>
          </p:cNvPicPr>
          <p:nvPr/>
        </p:nvPicPr>
        <p:blipFill>
          <a:blip r:embed="rId4"/>
          <a:stretch>
            <a:fillRect/>
          </a:stretch>
        </p:blipFill>
        <p:spPr>
          <a:xfrm>
            <a:off x="279682" y="3049101"/>
            <a:ext cx="4294496" cy="3568169"/>
          </a:xfrm>
          <a:prstGeom prst="rect">
            <a:avLst/>
          </a:prstGeom>
        </p:spPr>
      </p:pic>
      <p:sp>
        <p:nvSpPr>
          <p:cNvPr id="8" name="テキスト ボックス 7">
            <a:extLst>
              <a:ext uri="{FF2B5EF4-FFF2-40B4-BE49-F238E27FC236}">
                <a16:creationId xmlns:a16="http://schemas.microsoft.com/office/drawing/2014/main" id="{D496179C-0A25-AC40-95FF-B89008E1EF76}"/>
              </a:ext>
            </a:extLst>
          </p:cNvPr>
          <p:cNvSpPr txBox="1"/>
          <p:nvPr/>
        </p:nvSpPr>
        <p:spPr>
          <a:xfrm>
            <a:off x="628650" y="1597794"/>
            <a:ext cx="7886700" cy="461665"/>
          </a:xfrm>
          <a:prstGeom prst="rect">
            <a:avLst/>
          </a:prstGeom>
          <a:noFill/>
        </p:spPr>
        <p:txBody>
          <a:bodyPr wrap="square" rtlCol="0">
            <a:spAutoFit/>
          </a:bodyPr>
          <a:lstStyle/>
          <a:p>
            <a:pPr marL="285750" indent="-285750">
              <a:buFont typeface="Arial" panose="020B0604020202020204" pitchFamily="34" charset="0"/>
              <a:buChar char="•"/>
            </a:pPr>
            <a:r>
              <a:rPr lang="en-US" altLang="ja-JP" sz="2400" dirty="0"/>
              <a:t>4</a:t>
            </a:r>
            <a:r>
              <a:rPr lang="ja-JP" altLang="en-US" sz="2400"/>
              <a:t>方向それぞれからの直進右左折の車両（計</a:t>
            </a:r>
            <a:r>
              <a:rPr lang="en-US" altLang="ja-JP" sz="2400" dirty="0"/>
              <a:t>12</a:t>
            </a:r>
            <a:r>
              <a:rPr lang="ja-JP" altLang="en-US" sz="2400"/>
              <a:t>台）</a:t>
            </a:r>
            <a:endParaRPr kumimoji="1" lang="ja-JP" altLang="en-US" sz="2400"/>
          </a:p>
        </p:txBody>
      </p:sp>
      <p:sp>
        <p:nvSpPr>
          <p:cNvPr id="3" name="スライド番号プレースホルダー 2">
            <a:extLst>
              <a:ext uri="{FF2B5EF4-FFF2-40B4-BE49-F238E27FC236}">
                <a16:creationId xmlns:a16="http://schemas.microsoft.com/office/drawing/2014/main" id="{D57B747E-A02E-124A-A7E8-DF29F0E95C56}"/>
              </a:ext>
            </a:extLst>
          </p:cNvPr>
          <p:cNvSpPr>
            <a:spLocks noGrp="1"/>
          </p:cNvSpPr>
          <p:nvPr>
            <p:ph type="sldNum" sz="quarter" idx="12"/>
          </p:nvPr>
        </p:nvSpPr>
        <p:spPr/>
        <p:txBody>
          <a:bodyPr/>
          <a:lstStyle/>
          <a:p>
            <a:fld id="{42DC6A56-C26E-6B4A-8986-AC583EADCE93}" type="slidenum">
              <a:rPr lang="ja-JP" altLang="en-US" smtClean="0"/>
              <a:pPr/>
              <a:t>8</a:t>
            </a:fld>
            <a:endParaRPr lang="ja-JP" altLang="en-US"/>
          </a:p>
        </p:txBody>
      </p:sp>
    </p:spTree>
    <p:extLst>
      <p:ext uri="{BB962C8B-B14F-4D97-AF65-F5344CB8AC3E}">
        <p14:creationId xmlns:p14="http://schemas.microsoft.com/office/powerpoint/2010/main" val="2206989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(1/2)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943350" cy="4351338"/>
          </a:xfrm>
        </p:spPr>
        <p:txBody>
          <a:bodyPr>
            <a:normAutofit/>
          </a:bodyPr>
          <a:lstStyle/>
          <a:p>
            <a:pPr>
              <a:lnSpc>
                <a:spcPct val="150000"/>
              </a:lnSpc>
              <a:spcBef>
                <a:spcPts val="1600"/>
              </a:spcBef>
              <a:spcAft>
                <a:spcPts val="600"/>
              </a:spcAft>
            </a:pPr>
            <a:r>
              <a:rPr kumimoji="1" lang="ja-JP" altLang="en-US" sz="2400"/>
              <a:t>シミュレーション機能で記述したモデルを確認</a:t>
            </a:r>
            <a:endParaRPr kumimoji="1" lang="en-US" altLang="ja-JP" sz="2400" dirty="0"/>
          </a:p>
          <a:p>
            <a:pPr>
              <a:lnSpc>
                <a:spcPct val="150000"/>
              </a:lnSpc>
              <a:spcBef>
                <a:spcPts val="1600"/>
              </a:spcBef>
              <a:spcAft>
                <a:spcPts val="600"/>
              </a:spcAft>
            </a:pPr>
            <a:r>
              <a:rPr lang="ja-JP" altLang="en-US" sz="2400"/>
              <a:t>初期状態では</a:t>
            </a:r>
            <a:endParaRPr lang="en-US" altLang="ja-JP" sz="2400" dirty="0"/>
          </a:p>
          <a:p>
            <a:pPr marL="0" indent="0">
              <a:lnSpc>
                <a:spcPct val="150000"/>
              </a:lnSpc>
              <a:spcBef>
                <a:spcPts val="1600"/>
              </a:spcBef>
              <a:spcAft>
                <a:spcPts val="600"/>
              </a:spcAft>
              <a:buNone/>
            </a:pPr>
            <a:r>
              <a:rPr lang="en-US" altLang="ja-JP" sz="2400" dirty="0"/>
              <a:t>  12</a:t>
            </a:r>
            <a:r>
              <a:rPr lang="ja-JP" altLang="en-US" sz="2400"/>
              <a:t>車両全ての遷移が可能</a:t>
            </a:r>
            <a:endParaRPr kumimoji="1" lang="ja-JP" altLang="en-US" sz="2400"/>
          </a:p>
        </p:txBody>
      </p:sp>
      <p:pic>
        <p:nvPicPr>
          <p:cNvPr id="5" name="図 4">
            <a:extLst>
              <a:ext uri="{FF2B5EF4-FFF2-40B4-BE49-F238E27FC236}">
                <a16:creationId xmlns:a16="http://schemas.microsoft.com/office/drawing/2014/main" id="{705CC9FD-866E-9A45-9658-19E8D7096D59}"/>
              </a:ext>
            </a:extLst>
          </p:cNvPr>
          <p:cNvPicPr>
            <a:picLocks noChangeAspect="1"/>
          </p:cNvPicPr>
          <p:nvPr/>
        </p:nvPicPr>
        <p:blipFill rotWithShape="1">
          <a:blip r:embed="rId3"/>
          <a:srcRect b="19251"/>
          <a:stretch/>
        </p:blipFill>
        <p:spPr>
          <a:xfrm>
            <a:off x="4572000" y="1825625"/>
            <a:ext cx="4536474" cy="4351338"/>
          </a:xfrm>
          <a:prstGeom prst="rect">
            <a:avLst/>
          </a:prstGeom>
        </p:spPr>
      </p:pic>
      <p:sp>
        <p:nvSpPr>
          <p:cNvPr id="4" name="スライド番号プレースホルダー 3">
            <a:extLst>
              <a:ext uri="{FF2B5EF4-FFF2-40B4-BE49-F238E27FC236}">
                <a16:creationId xmlns:a16="http://schemas.microsoft.com/office/drawing/2014/main" id="{49AC7AB0-99F1-0D4F-A884-BB5F5140A462}"/>
              </a:ext>
            </a:extLst>
          </p:cNvPr>
          <p:cNvSpPr>
            <a:spLocks noGrp="1"/>
          </p:cNvSpPr>
          <p:nvPr>
            <p:ph type="sldNum" sz="quarter" idx="12"/>
          </p:nvPr>
        </p:nvSpPr>
        <p:spPr/>
        <p:txBody>
          <a:bodyPr/>
          <a:lstStyle/>
          <a:p>
            <a:fld id="{42DC6A56-C26E-6B4A-8986-AC583EADCE93}" type="slidenum">
              <a:rPr lang="ja-JP" altLang="en-US" smtClean="0"/>
              <a:pPr/>
              <a:t>9</a:t>
            </a:fld>
            <a:endParaRPr lang="ja-JP" altLang="en-US"/>
          </a:p>
        </p:txBody>
      </p:sp>
    </p:spTree>
    <p:extLst>
      <p:ext uri="{BB962C8B-B14F-4D97-AF65-F5344CB8AC3E}">
        <p14:creationId xmlns:p14="http://schemas.microsoft.com/office/powerpoint/2010/main" val="739236326"/>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1141</TotalTime>
  <Words>1832</Words>
  <Application>Microsoft Macintosh PowerPoint</Application>
  <PresentationFormat>画面に合わせる (4:3)</PresentationFormat>
  <Paragraphs>162</Paragraphs>
  <Slides>19</Slides>
  <Notes>19</Notes>
  <HiddenSlides>5</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19</vt:i4>
      </vt:variant>
    </vt:vector>
  </HeadingPairs>
  <TitlesOfParts>
    <vt:vector size="28" baseType="lpstr">
      <vt:lpstr>Arial Regular</vt:lpstr>
      <vt:lpstr>メイリオ</vt:lpstr>
      <vt:lpstr>メイリオ</vt:lpstr>
      <vt:lpstr>游ゴシック</vt:lpstr>
      <vt:lpstr>Arial</vt:lpstr>
      <vt:lpstr>Century Gothic</vt:lpstr>
      <vt:lpstr>Courier New</vt:lpstr>
      <vt:lpstr>Segoe UI Symbol</vt:lpstr>
      <vt:lpstr>Office テーマ</vt:lpstr>
      <vt:lpstr>UPPAALを用いた自動運転車の 群制御アルゴリズムのモデル化と検証</vt:lpstr>
      <vt:lpstr>研究背景</vt:lpstr>
      <vt:lpstr>研究背景</vt:lpstr>
      <vt:lpstr>目的</vt:lpstr>
      <vt:lpstr>モデル検査</vt:lpstr>
      <vt:lpstr>本研究のアプローチ</vt:lpstr>
      <vt:lpstr>交差点通過時の車両モデル</vt:lpstr>
      <vt:lpstr>交差点モデル</vt:lpstr>
      <vt:lpstr>シミュレーション(1/2)</vt:lpstr>
      <vt:lpstr>シミュレーション(2/2)</vt:lpstr>
      <vt:lpstr>検証</vt:lpstr>
      <vt:lpstr>デッドロック検証</vt:lpstr>
      <vt:lpstr>最小時間の検証</vt:lpstr>
      <vt:lpstr>まとめと今後の課題</vt:lpstr>
      <vt:lpstr>まとめと今後の課題</vt:lpstr>
      <vt:lpstr>目的</vt:lpstr>
      <vt:lpstr>シミュレーション(2/2)</vt:lpstr>
      <vt:lpstr>モデル検査</vt:lpstr>
      <vt:lpstr>モデル検査ツールUPPAAL</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User</dc:creator>
  <cp:lastModifiedBy>Microsoft Office User</cp:lastModifiedBy>
  <cp:revision>70</cp:revision>
  <cp:lastPrinted>2019-02-15T10:43:57Z</cp:lastPrinted>
  <dcterms:created xsi:type="dcterms:W3CDTF">2019-02-12T08:19:39Z</dcterms:created>
  <dcterms:modified xsi:type="dcterms:W3CDTF">2019-02-17T12:13:48Z</dcterms:modified>
</cp:coreProperties>
</file>

<file path=docProps/thumbnail.jpeg>
</file>